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7"/>
  </p:notesMasterIdLst>
  <p:handoutMasterIdLst>
    <p:handoutMasterId r:id="rId37"/>
  </p:handoutMasterIdLst>
  <p:sldIdLst>
    <p:sldId id="261" r:id="rId3"/>
    <p:sldId id="304" r:id="rId4"/>
    <p:sldId id="308" r:id="rId5"/>
    <p:sldId id="271" r:id="rId6"/>
    <p:sldId id="257" r:id="rId8"/>
    <p:sldId id="270" r:id="rId9"/>
    <p:sldId id="272" r:id="rId10"/>
    <p:sldId id="280" r:id="rId11"/>
    <p:sldId id="281" r:id="rId12"/>
    <p:sldId id="282" r:id="rId13"/>
    <p:sldId id="283" r:id="rId14"/>
    <p:sldId id="284" r:id="rId15"/>
    <p:sldId id="285" r:id="rId16"/>
    <p:sldId id="287" r:id="rId17"/>
    <p:sldId id="305" r:id="rId18"/>
    <p:sldId id="288" r:id="rId19"/>
    <p:sldId id="306" r:id="rId20"/>
    <p:sldId id="291" r:id="rId21"/>
    <p:sldId id="292" r:id="rId22"/>
    <p:sldId id="309" r:id="rId23"/>
    <p:sldId id="265" r:id="rId24"/>
    <p:sldId id="299" r:id="rId25"/>
    <p:sldId id="310" r:id="rId26"/>
    <p:sldId id="268" r:id="rId27"/>
    <p:sldId id="311" r:id="rId28"/>
    <p:sldId id="294" r:id="rId29"/>
    <p:sldId id="295" r:id="rId30"/>
    <p:sldId id="296" r:id="rId31"/>
    <p:sldId id="297" r:id="rId32"/>
    <p:sldId id="267" r:id="rId33"/>
    <p:sldId id="262" r:id="rId34"/>
    <p:sldId id="264" r:id="rId35"/>
    <p:sldId id="259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488DB"/>
    <a:srgbClr val="FF5959"/>
    <a:srgbClr val="999999"/>
    <a:srgbClr val="E1E1E1"/>
    <a:srgbClr val="032B91"/>
    <a:srgbClr val="ADADAD"/>
    <a:srgbClr val="3B4F82"/>
    <a:srgbClr val="EBEB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1" autoAdjust="0"/>
    <p:restoredTop sz="94660"/>
  </p:normalViewPr>
  <p:slideViewPr>
    <p:cSldViewPr snapToGrid="0">
      <p:cViewPr varScale="1">
        <p:scale>
          <a:sx n="87" d="100"/>
          <a:sy n="87" d="100"/>
        </p:scale>
        <p:origin x="48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0" d="100"/>
          <a:sy n="60" d="100"/>
        </p:scale>
        <p:origin x="3187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0" Type="http://schemas.openxmlformats.org/officeDocument/2006/relationships/tableStyles" Target="tableStyles.xml"/><Relationship Id="rId4" Type="http://schemas.openxmlformats.org/officeDocument/2006/relationships/slide" Target="slides/slide2.xml"/><Relationship Id="rId39" Type="http://schemas.openxmlformats.org/officeDocument/2006/relationships/viewProps" Target="viewProps.xml"/><Relationship Id="rId38" Type="http://schemas.openxmlformats.org/officeDocument/2006/relationships/presProps" Target="presProps.xml"/><Relationship Id="rId37" Type="http://schemas.openxmlformats.org/officeDocument/2006/relationships/handoutMaster" Target="handoutMasters/handoutMaster1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1D260D-D23B-4B1D-8BD2-8BFEA8E8CCE0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D592E9-6DA4-4CD8-ACCF-38E0BAD5D3D6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en-GB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en-GB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en-GB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en-US" altLang="en-GB"/>
              <a:t>Nhận dạng khuôn mặt là một trong những l</a:t>
            </a:r>
            <a:r>
              <a:rPr lang="en-US" altLang="en-US"/>
              <a:t>ĩ</a:t>
            </a:r>
            <a:r>
              <a:rPr lang="en-US" altLang="en-GB"/>
              <a:t>nh vực nghi</a:t>
            </a:r>
            <a:r>
              <a:rPr lang="en-US" altLang="en-US"/>
              <a:t>ê</a:t>
            </a:r>
            <a:r>
              <a:rPr lang="en-US" altLang="en-GB"/>
              <a:t>n cứu t</a:t>
            </a:r>
            <a:r>
              <a:rPr lang="en-US" altLang="en-US"/>
              <a:t>í</a:t>
            </a:r>
            <a:r>
              <a:rPr lang="en-US" altLang="en-GB"/>
              <a:t>ch cực nhất về thị gi</a:t>
            </a:r>
            <a:r>
              <a:rPr lang="en-US" altLang="en-US"/>
              <a:t>á</a:t>
            </a:r>
            <a:r>
              <a:rPr lang="en-US" altLang="en-GB"/>
              <a:t>c m</a:t>
            </a:r>
            <a:r>
              <a:rPr lang="en-US" altLang="en-US"/>
              <a:t>á</a:t>
            </a:r>
            <a:r>
              <a:rPr lang="en-US" altLang="en-GB"/>
              <a:t>y t</a:t>
            </a:r>
            <a:r>
              <a:rPr lang="en-US" altLang="en-US"/>
              <a:t>í</a:t>
            </a:r>
            <a:r>
              <a:rPr lang="en-US" altLang="en-GB"/>
              <a:t>nh và nhận dạng mẫu, với nhiều ứng dụng thực tế và th</a:t>
            </a:r>
            <a:r>
              <a:rPr lang="en-US" altLang="en-US"/>
              <a:t>ư</a:t>
            </a:r>
            <a:r>
              <a:rPr lang="en-US" altLang="en-US"/>
              <a:t>ơ</a:t>
            </a:r>
            <a:r>
              <a:rPr lang="en-US" altLang="en-GB"/>
              <a:t>ng mại bao gồm nhận dạng, kiểm so</a:t>
            </a:r>
            <a:r>
              <a:rPr lang="en-US" altLang="en-US"/>
              <a:t>á</a:t>
            </a:r>
            <a:r>
              <a:rPr lang="en-US" altLang="en-GB"/>
              <a:t>t truy cập, ph</a:t>
            </a:r>
            <a:r>
              <a:rPr lang="en-US" altLang="en-US"/>
              <a:t>á</a:t>
            </a:r>
            <a:r>
              <a:rPr lang="en-US" altLang="en-GB"/>
              <a:t>p y và t</a:t>
            </a:r>
            <a:r>
              <a:rPr lang="en-US" altLang="en-US"/>
              <a:t>ư</a:t>
            </a:r>
            <a:r>
              <a:rPr lang="en-US" altLang="en-US"/>
              <a:t>ơ</a:t>
            </a:r>
            <a:r>
              <a:rPr lang="en-US" altLang="en-GB"/>
              <a:t>ng t</a:t>
            </a:r>
            <a:r>
              <a:rPr lang="en-US" altLang="en-US"/>
              <a:t>á</a:t>
            </a:r>
            <a:r>
              <a:rPr lang="en-US" altLang="en-GB"/>
              <a:t>c m</a:t>
            </a:r>
            <a:r>
              <a:rPr lang="en-US" altLang="en-US"/>
              <a:t>á</a:t>
            </a:r>
            <a:r>
              <a:rPr lang="en-US" altLang="en-GB"/>
              <a:t>y t</a:t>
            </a:r>
            <a:r>
              <a:rPr lang="en-US" altLang="en-US"/>
              <a:t>í</a:t>
            </a:r>
            <a:r>
              <a:rPr lang="en-US" altLang="en-GB"/>
              <a:t>nh con ng</a:t>
            </a:r>
            <a:r>
              <a:rPr lang="en-US" altLang="en-US"/>
              <a:t>ư</a:t>
            </a:r>
            <a:r>
              <a:rPr lang="en-US" altLang="en-GB"/>
              <a:t>ời. Tuy nhi</a:t>
            </a:r>
            <a:r>
              <a:rPr lang="en-US" altLang="en-US"/>
              <a:t>ê</a:t>
            </a:r>
            <a:r>
              <a:rPr lang="en-US" altLang="en-GB"/>
              <a:t>n, việc x</a:t>
            </a:r>
            <a:r>
              <a:rPr lang="en-US" altLang="en-US"/>
              <a:t>á</a:t>
            </a:r>
            <a:r>
              <a:rPr lang="en-US" altLang="en-GB"/>
              <a:t>c </a:t>
            </a:r>
            <a:r>
              <a:rPr lang="en-US" altLang="en-US"/>
              <a:t>đ</a:t>
            </a:r>
            <a:r>
              <a:rPr lang="en-US" altLang="en-GB"/>
              <a:t>ịnh một khuôn mặt trong </a:t>
            </a:r>
            <a:r>
              <a:rPr lang="en-US" altLang="en-US"/>
              <a:t>đ</a:t>
            </a:r>
            <a:r>
              <a:rPr lang="en-US" altLang="en-US"/>
              <a:t>á</a:t>
            </a:r>
            <a:r>
              <a:rPr lang="en-US" altLang="en-GB"/>
              <a:t>m </a:t>
            </a:r>
            <a:r>
              <a:rPr lang="en-US" altLang="en-US"/>
              <a:t>đ</a:t>
            </a:r>
            <a:r>
              <a:rPr lang="en-US" altLang="en-GB"/>
              <a:t>ông </a:t>
            </a:r>
            <a:r>
              <a:rPr lang="en-US" altLang="en-US"/>
              <a:t>đ</a:t>
            </a:r>
            <a:r>
              <a:rPr lang="en-US" altLang="en-GB"/>
              <a:t>ặt ra những c</a:t>
            </a:r>
            <a:r>
              <a:rPr lang="en-US" altLang="en-US"/>
              <a:t>â</a:t>
            </a:r>
            <a:r>
              <a:rPr lang="en-US" altLang="en-GB"/>
              <a:t>u hỏi nghi</a:t>
            </a:r>
            <a:r>
              <a:rPr lang="en-US" altLang="en-US"/>
              <a:t>ê</a:t>
            </a:r>
            <a:r>
              <a:rPr lang="en-US" altLang="en-GB"/>
              <a:t>m t</a:t>
            </a:r>
            <a:r>
              <a:rPr lang="en-US" altLang="en-US"/>
              <a:t>ú</a:t>
            </a:r>
            <a:r>
              <a:rPr lang="en-US" altLang="en-GB"/>
              <a:t>c về c</a:t>
            </a:r>
            <a:r>
              <a:rPr lang="en-US" altLang="en-US"/>
              <a:t>á</a:t>
            </a:r>
            <a:r>
              <a:rPr lang="en-US" altLang="en-GB"/>
              <a:t>c quyền tự do c</a:t>
            </a:r>
            <a:r>
              <a:rPr lang="en-US" altLang="en-US"/>
              <a:t>á</a:t>
            </a:r>
            <a:r>
              <a:rPr lang="en-US" altLang="en-GB"/>
              <a:t> nh</a:t>
            </a:r>
            <a:r>
              <a:rPr lang="en-US" altLang="en-US"/>
              <a:t>â</a:t>
            </a:r>
            <a:r>
              <a:rPr lang="en-US" altLang="en-GB"/>
              <a:t>n và </a:t>
            </a:r>
            <a:r>
              <a:rPr lang="en-US" altLang="en-US"/>
              <a:t>đ</a:t>
            </a:r>
            <a:r>
              <a:rPr lang="en-US" altLang="en-GB"/>
              <a:t>ặt ra c</a:t>
            </a:r>
            <a:r>
              <a:rPr lang="en-US" altLang="en-US"/>
              <a:t>á</a:t>
            </a:r>
            <a:r>
              <a:rPr lang="en-US" altLang="en-GB"/>
              <a:t>c vấn </a:t>
            </a:r>
            <a:r>
              <a:rPr lang="en-US" altLang="en-US"/>
              <a:t>đ</a:t>
            </a:r>
            <a:r>
              <a:rPr lang="en-US" altLang="en-GB"/>
              <a:t>ề </a:t>
            </a:r>
            <a:r>
              <a:rPr lang="en-US" altLang="en-US"/>
              <a:t>đ</a:t>
            </a:r>
            <a:r>
              <a:rPr lang="en-US" altLang="en-GB"/>
              <a:t>ạo </a:t>
            </a:r>
            <a:r>
              <a:rPr lang="en-US" altLang="en-US"/>
              <a:t>đ</a:t>
            </a:r>
            <a:r>
              <a:rPr lang="en-US" altLang="en-GB"/>
              <a:t>ức. C</a:t>
            </a:r>
            <a:r>
              <a:rPr lang="en-US" altLang="en-US"/>
              <a:t>á</a:t>
            </a:r>
            <a:r>
              <a:rPr lang="en-US" altLang="en-GB"/>
              <a:t>c ph</a:t>
            </a:r>
            <a:r>
              <a:rPr lang="en-US" altLang="en-US"/>
              <a:t>ư</a:t>
            </a:r>
            <a:r>
              <a:rPr lang="en-US" altLang="en-US"/>
              <a:t>ơ</a:t>
            </a:r>
            <a:r>
              <a:rPr lang="en-US" altLang="en-GB"/>
              <a:t>ng ph</a:t>
            </a:r>
            <a:r>
              <a:rPr lang="en-US" altLang="en-US"/>
              <a:t>á</a:t>
            </a:r>
            <a:r>
              <a:rPr lang="en-US" altLang="en-GB"/>
              <a:t>p quan trọng, thuật to</a:t>
            </a:r>
            <a:r>
              <a:rPr lang="en-US" altLang="en-US"/>
              <a:t>á</a:t>
            </a:r>
            <a:r>
              <a:rPr lang="en-US" altLang="en-GB"/>
              <a:t>n, ph</a:t>
            </a:r>
            <a:r>
              <a:rPr lang="en-US" altLang="en-US"/>
              <a:t>ư</a:t>
            </a:r>
            <a:r>
              <a:rPr lang="en-US" altLang="en-US"/>
              <a:t>ơ</a:t>
            </a:r>
            <a:r>
              <a:rPr lang="en-US" altLang="en-GB"/>
              <a:t>ng ph</a:t>
            </a:r>
            <a:r>
              <a:rPr lang="en-US" altLang="en-US"/>
              <a:t>á</a:t>
            </a:r>
            <a:r>
              <a:rPr lang="en-US" altLang="en-GB"/>
              <a:t>p tiếp cận và c</a:t>
            </a:r>
            <a:r>
              <a:rPr lang="en-US" altLang="en-US"/>
              <a:t>ơ</a:t>
            </a:r>
            <a:r>
              <a:rPr lang="en-US" altLang="en-GB"/>
              <a:t> sở dữ liệu </a:t>
            </a:r>
            <a:r>
              <a:rPr lang="en-US" altLang="en-US"/>
              <a:t>đ</a:t>
            </a:r>
            <a:r>
              <a:rPr lang="en-US" altLang="en-US"/>
              <a:t>ã</a:t>
            </a:r>
            <a:r>
              <a:rPr lang="en-US" altLang="en-GB"/>
              <a:t> </a:t>
            </a:r>
            <a:r>
              <a:rPr lang="en-US" altLang="en-US"/>
              <a:t>đư</a:t>
            </a:r>
            <a:r>
              <a:rPr lang="en-US" altLang="en-GB"/>
              <a:t>ợc </a:t>
            </a:r>
            <a:r>
              <a:rPr lang="en-US" altLang="en-US"/>
              <a:t>đ</a:t>
            </a:r>
            <a:r>
              <a:rPr lang="en-US" altLang="en-GB"/>
              <a:t>ề xuất trong những n</a:t>
            </a:r>
            <a:r>
              <a:rPr lang="en-US" altLang="en-US"/>
              <a:t>ă</a:t>
            </a:r>
            <a:r>
              <a:rPr lang="en-US" altLang="en-GB"/>
              <a:t>m gần </a:t>
            </a:r>
            <a:r>
              <a:rPr lang="en-US" altLang="en-US"/>
              <a:t>đ</a:t>
            </a:r>
            <a:r>
              <a:rPr lang="en-US" altLang="en-US"/>
              <a:t>â</a:t>
            </a:r>
            <a:r>
              <a:rPr lang="en-US" altLang="en-GB"/>
              <a:t>y </a:t>
            </a:r>
            <a:r>
              <a:rPr lang="en-US" altLang="en-US"/>
              <a:t>đ</a:t>
            </a:r>
            <a:r>
              <a:rPr lang="en-US" altLang="en-GB"/>
              <a:t>ể nghi</a:t>
            </a:r>
            <a:r>
              <a:rPr lang="en-US" altLang="en-US"/>
              <a:t>ê</a:t>
            </a:r>
            <a:r>
              <a:rPr lang="en-US" altLang="en-GB"/>
              <a:t>n cứu nhận dạng khuôn mặt bị ràng buộc và không bị ràng buộc. Ph</a:t>
            </a:r>
            <a:r>
              <a:rPr lang="en-US" altLang="en-US"/>
              <a:t>ư</a:t>
            </a:r>
            <a:r>
              <a:rPr lang="en-US" altLang="en-US"/>
              <a:t>ơ</a:t>
            </a:r>
            <a:r>
              <a:rPr lang="en-US" altLang="en-GB"/>
              <a:t>ng ph</a:t>
            </a:r>
            <a:r>
              <a:rPr lang="en-US" altLang="en-US"/>
              <a:t>á</a:t>
            </a:r>
            <a:r>
              <a:rPr lang="en-US" altLang="en-GB"/>
              <a:t>p tiếp cận 2D </a:t>
            </a:r>
            <a:r>
              <a:rPr lang="en-US" altLang="en-US"/>
              <a:t>đ</a:t>
            </a:r>
            <a:r>
              <a:rPr lang="en-US" altLang="en-GB"/>
              <a:t>ạt </a:t>
            </a:r>
            <a:r>
              <a:rPr lang="en-US" altLang="en-US"/>
              <a:t>đ</a:t>
            </a:r>
            <a:r>
              <a:rPr lang="en-US" altLang="en-GB"/>
              <a:t>ến một mức </a:t>
            </a:r>
            <a:r>
              <a:rPr lang="en-US" altLang="en-US"/>
              <a:t>đ</a:t>
            </a:r>
            <a:r>
              <a:rPr lang="en-US" altLang="en-GB"/>
              <a:t>ộ tr</a:t>
            </a:r>
            <a:r>
              <a:rPr lang="en-US" altLang="en-US"/>
              <a:t>ư</a:t>
            </a:r>
            <a:r>
              <a:rPr lang="en-US" altLang="en-GB"/>
              <a:t>ởng thành và b</a:t>
            </a:r>
            <a:r>
              <a:rPr lang="en-US" altLang="en-US"/>
              <a:t>á</a:t>
            </a:r>
            <a:r>
              <a:rPr lang="en-US" altLang="en-GB"/>
              <a:t>o c</a:t>
            </a:r>
            <a:r>
              <a:rPr lang="en-US" altLang="en-US"/>
              <a:t>á</a:t>
            </a:r>
            <a:r>
              <a:rPr lang="en-US" altLang="en-GB"/>
              <a:t>o tỷ lệ công nhận rất cao. Hiệu suất này </a:t>
            </a:r>
            <a:r>
              <a:rPr lang="en-US" altLang="en-US"/>
              <a:t>đ</a:t>
            </a:r>
            <a:r>
              <a:rPr lang="en-US" altLang="en-GB"/>
              <a:t>ạt </a:t>
            </a:r>
            <a:r>
              <a:rPr lang="en-US" altLang="en-US"/>
              <a:t>đư</a:t>
            </a:r>
            <a:r>
              <a:rPr lang="en-US" altLang="en-GB"/>
              <a:t>ợc trong c</a:t>
            </a:r>
            <a:r>
              <a:rPr lang="en-US" altLang="en-US"/>
              <a:t>á</a:t>
            </a:r>
            <a:r>
              <a:rPr lang="en-US" altLang="en-GB"/>
              <a:t>c môi tr</a:t>
            </a:r>
            <a:r>
              <a:rPr lang="en-US" altLang="en-US"/>
              <a:t>ư</a:t>
            </a:r>
            <a:r>
              <a:rPr lang="en-US" altLang="en-GB"/>
              <a:t>ờng </a:t>
            </a:r>
            <a:r>
              <a:rPr lang="en-US" altLang="en-US"/>
              <a:t>đư</a:t>
            </a:r>
            <a:r>
              <a:rPr lang="en-US" altLang="en-GB"/>
              <a:t>ợc kiểm so</a:t>
            </a:r>
            <a:r>
              <a:rPr lang="en-US" altLang="en-US"/>
              <a:t>á</a:t>
            </a:r>
            <a:r>
              <a:rPr lang="en-US" altLang="en-GB"/>
              <a:t>t trong </a:t>
            </a:r>
            <a:r>
              <a:rPr lang="en-US" altLang="en-US"/>
              <a:t>đ</a:t>
            </a:r>
            <a:r>
              <a:rPr lang="en-US" altLang="en-US"/>
              <a:t>ó</a:t>
            </a:r>
            <a:r>
              <a:rPr lang="en-US" altLang="en-GB"/>
              <a:t> c</a:t>
            </a:r>
            <a:r>
              <a:rPr lang="en-US" altLang="en-US"/>
              <a:t>á</a:t>
            </a:r>
            <a:r>
              <a:rPr lang="en-US" altLang="en-GB"/>
              <a:t>c tham số thu nhận </a:t>
            </a:r>
            <a:r>
              <a:rPr lang="en-US" altLang="en-US"/>
              <a:t>đư</a:t>
            </a:r>
            <a:r>
              <a:rPr lang="en-US" altLang="en-GB"/>
              <a:t>ợc kiểm so</a:t>
            </a:r>
            <a:r>
              <a:rPr lang="en-US" altLang="en-US"/>
              <a:t>á</a:t>
            </a:r>
            <a:r>
              <a:rPr lang="en-US" altLang="en-GB"/>
              <a:t>t, chẳng hạn nh</a:t>
            </a:r>
            <a:r>
              <a:rPr lang="en-US" altLang="en-US"/>
              <a:t>ư</a:t>
            </a:r>
            <a:r>
              <a:rPr lang="en-US" altLang="en-GB"/>
              <a:t> </a:t>
            </a:r>
            <a:r>
              <a:rPr lang="en-US" altLang="en-US"/>
              <a:t>á</a:t>
            </a:r>
            <a:r>
              <a:rPr lang="en-US" altLang="en-GB"/>
              <a:t>nh s</a:t>
            </a:r>
            <a:r>
              <a:rPr lang="en-US" altLang="en-US"/>
              <a:t>á</a:t>
            </a:r>
            <a:r>
              <a:rPr lang="en-US" altLang="en-GB"/>
              <a:t>ng, g</a:t>
            </a:r>
            <a:r>
              <a:rPr lang="en-US" altLang="en-US"/>
              <a:t>ó</a:t>
            </a:r>
            <a:r>
              <a:rPr lang="en-US" altLang="en-GB"/>
              <a:t>c nh</a:t>
            </a:r>
            <a:r>
              <a:rPr lang="en-US" altLang="en-US"/>
              <a:t>ì</a:t>
            </a:r>
            <a:r>
              <a:rPr lang="en-US" altLang="en-GB"/>
              <a:t>n và khoảng c</a:t>
            </a:r>
            <a:r>
              <a:rPr lang="en-US" altLang="en-US"/>
              <a:t>á</a:t>
            </a:r>
            <a:r>
              <a:rPr lang="en-US" altLang="en-GB"/>
              <a:t>ch giữa c</a:t>
            </a:r>
            <a:r>
              <a:rPr lang="en-US" altLang="en-US"/>
              <a:t>á</a:t>
            </a:r>
            <a:r>
              <a:rPr lang="en-US" altLang="en-GB"/>
              <a:t>c chủ thể của m</a:t>
            </a:r>
            <a:r>
              <a:rPr lang="en-US" altLang="en-US"/>
              <a:t>á</a:t>
            </a:r>
            <a:r>
              <a:rPr lang="en-US" altLang="en-GB"/>
              <a:t>y ảnh. Tuy nhi</a:t>
            </a:r>
            <a:r>
              <a:rPr lang="en-US" altLang="en-US"/>
              <a:t>ê</a:t>
            </a:r>
            <a:r>
              <a:rPr lang="en-US" altLang="en-GB"/>
              <a:t>n, nếu c</a:t>
            </a:r>
            <a:r>
              <a:rPr lang="en-US" altLang="en-US"/>
              <a:t>á</a:t>
            </a:r>
            <a:r>
              <a:rPr lang="en-US" altLang="en-GB"/>
              <a:t>c </a:t>
            </a:r>
            <a:r>
              <a:rPr lang="en-US" altLang="en-US"/>
              <a:t>đ</a:t>
            </a:r>
            <a:r>
              <a:rPr lang="en-US" altLang="en-GB"/>
              <a:t>iều kiện môi tr</a:t>
            </a:r>
            <a:r>
              <a:rPr lang="en-US" altLang="en-US"/>
              <a:t>ư</a:t>
            </a:r>
            <a:r>
              <a:rPr lang="en-US" altLang="en-GB"/>
              <a:t>ờng xung quanh (v</a:t>
            </a:r>
            <a:r>
              <a:rPr lang="en-US" altLang="en-US"/>
              <a:t>í</a:t>
            </a:r>
            <a:r>
              <a:rPr lang="en-US" altLang="en-GB"/>
              <a:t> dụ: </a:t>
            </a:r>
            <a:r>
              <a:rPr lang="en-US" altLang="en-US"/>
              <a:t>á</a:t>
            </a:r>
            <a:r>
              <a:rPr lang="en-US" altLang="en-GB"/>
              <a:t>nh s</a:t>
            </a:r>
            <a:r>
              <a:rPr lang="en-US" altLang="en-US"/>
              <a:t>á</a:t>
            </a:r>
            <a:r>
              <a:rPr lang="en-US" altLang="en-GB"/>
              <a:t>ng) hoặc sự xuất hiện tr</a:t>
            </a:r>
            <a:r>
              <a:rPr lang="en-US" altLang="en-US"/>
              <a:t>ê</a:t>
            </a:r>
            <a:r>
              <a:rPr lang="en-US" altLang="en-GB"/>
              <a:t>n khuôn mặt (v</a:t>
            </a:r>
            <a:r>
              <a:rPr lang="en-US" altLang="en-US"/>
              <a:t>í</a:t>
            </a:r>
            <a:r>
              <a:rPr lang="en-US" altLang="en-GB"/>
              <a:t> dụ: t</a:t>
            </a:r>
            <a:r>
              <a:rPr lang="en-US" altLang="en-US"/>
              <a:t>ư</a:t>
            </a:r>
            <a:r>
              <a:rPr lang="en-US" altLang="en-GB"/>
              <a:t> thế hoặc biểu hiện khuôn mặt) thay </a:t>
            </a:r>
            <a:r>
              <a:rPr lang="en-US" altLang="en-US"/>
              <a:t>đ</a:t>
            </a:r>
            <a:r>
              <a:rPr lang="en-US" altLang="en-GB"/>
              <a:t>ổi, hiệu suất này sẽ giảm </a:t>
            </a:r>
            <a:r>
              <a:rPr lang="en-US" altLang="en-US"/>
              <a:t>đ</a:t>
            </a:r>
            <a:r>
              <a:rPr lang="en-US" altLang="en-US"/>
              <a:t>á</a:t>
            </a:r>
            <a:r>
              <a:rPr lang="en-US" altLang="en-GB"/>
              <a:t>ng kể. Ph</a:t>
            </a:r>
            <a:r>
              <a:rPr lang="en-US" altLang="en-US"/>
              <a:t>ư</a:t>
            </a:r>
            <a:r>
              <a:rPr lang="en-US" altLang="en-US"/>
              <a:t>ơ</a:t>
            </a:r>
            <a:r>
              <a:rPr lang="en-US" altLang="en-GB"/>
              <a:t>ng ph</a:t>
            </a:r>
            <a:r>
              <a:rPr lang="en-US" altLang="en-US"/>
              <a:t>á</a:t>
            </a:r>
            <a:r>
              <a:rPr lang="en-US" altLang="en-GB"/>
              <a:t>p tiếp cận 3D </a:t>
            </a:r>
            <a:r>
              <a:rPr lang="en-US" altLang="en-US"/>
              <a:t>đư</a:t>
            </a:r>
            <a:r>
              <a:rPr lang="en-US" altLang="en-GB"/>
              <a:t>ợc </a:t>
            </a:r>
            <a:r>
              <a:rPr lang="en-US" altLang="en-US"/>
              <a:t>đ</a:t>
            </a:r>
            <a:r>
              <a:rPr lang="en-US" altLang="en-GB"/>
              <a:t>ề xuất nh</a:t>
            </a:r>
            <a:r>
              <a:rPr lang="en-US" altLang="en-US"/>
              <a:t>ư</a:t>
            </a:r>
            <a:r>
              <a:rPr lang="en-US" altLang="en-GB"/>
              <a:t> một giải ph</a:t>
            </a:r>
            <a:r>
              <a:rPr lang="en-US" altLang="en-US"/>
              <a:t>á</a:t>
            </a:r>
            <a:r>
              <a:rPr lang="en-US" altLang="en-GB"/>
              <a:t>p thay thế cho c</a:t>
            </a:r>
            <a:r>
              <a:rPr lang="en-US" altLang="en-US"/>
              <a:t>á</a:t>
            </a:r>
            <a:r>
              <a:rPr lang="en-US" altLang="en-GB"/>
              <a:t>c vấn </a:t>
            </a:r>
            <a:r>
              <a:rPr lang="en-US" altLang="en-US"/>
              <a:t>đ</a:t>
            </a:r>
            <a:r>
              <a:rPr lang="en-US" altLang="en-GB"/>
              <a:t>ề </a:t>
            </a:r>
            <a:r>
              <a:rPr lang="en-US" altLang="en-US"/>
              <a:t>đư</a:t>
            </a:r>
            <a:r>
              <a:rPr lang="en-US" altLang="en-GB"/>
              <a:t>ợc </a:t>
            </a:r>
            <a:r>
              <a:rPr lang="en-US" altLang="en-US"/>
              <a:t>đ</a:t>
            </a:r>
            <a:r>
              <a:rPr lang="en-US" altLang="en-GB"/>
              <a:t>ề cập ở tr</a:t>
            </a:r>
            <a:r>
              <a:rPr lang="en-US" altLang="en-US"/>
              <a:t>ê</a:t>
            </a:r>
            <a:r>
              <a:rPr lang="en-US" altLang="en-GB"/>
              <a:t>n. </a:t>
            </a:r>
            <a:r>
              <a:rPr lang="en-US" altLang="en-US"/>
              <a:t>Ư</a:t>
            </a:r>
            <a:r>
              <a:rPr lang="en-US" altLang="en-GB"/>
              <a:t>u </a:t>
            </a:r>
            <a:r>
              <a:rPr lang="en-US" altLang="en-US"/>
              <a:t>đ</a:t>
            </a:r>
            <a:r>
              <a:rPr lang="en-US" altLang="en-GB"/>
              <a:t>iểm của dữ liệu 3D nằm ở sự bất biến của n</a:t>
            </a:r>
            <a:r>
              <a:rPr lang="en-US" altLang="en-US"/>
              <a:t>ó</a:t>
            </a:r>
            <a:r>
              <a:rPr lang="en-US" altLang="en-GB"/>
              <a:t> </a:t>
            </a:r>
            <a:r>
              <a:rPr lang="en-US" altLang="en-US"/>
              <a:t>đ</a:t>
            </a:r>
            <a:r>
              <a:rPr lang="en-US" altLang="en-GB"/>
              <a:t>ối với c</a:t>
            </a:r>
            <a:r>
              <a:rPr lang="en-US" altLang="en-US"/>
              <a:t>á</a:t>
            </a:r>
            <a:r>
              <a:rPr lang="en-US" altLang="en-GB"/>
              <a:t>c </a:t>
            </a:r>
            <a:r>
              <a:rPr lang="en-US" altLang="en-US"/>
              <a:t>đ</a:t>
            </a:r>
            <a:r>
              <a:rPr lang="en-US" altLang="en-GB"/>
              <a:t>iều kiện </a:t>
            </a:r>
            <a:r>
              <a:rPr lang="en-US" altLang="en-US"/>
              <a:t>đ</a:t>
            </a:r>
            <a:r>
              <a:rPr lang="en-US" altLang="en-GB"/>
              <a:t>ặt ra và </a:t>
            </a:r>
            <a:r>
              <a:rPr lang="en-US" altLang="en-US"/>
              <a:t>á</a:t>
            </a:r>
            <a:r>
              <a:rPr lang="en-US" altLang="en-GB"/>
              <a:t>nh s</a:t>
            </a:r>
            <a:r>
              <a:rPr lang="en-US" altLang="en-US"/>
              <a:t>á</a:t>
            </a:r>
            <a:r>
              <a:rPr lang="en-US" altLang="en-GB"/>
              <a:t>ng, c</a:t>
            </a:r>
            <a:r>
              <a:rPr lang="en-US" altLang="en-US"/>
              <a:t>ó</a:t>
            </a:r>
            <a:r>
              <a:rPr lang="en-US" altLang="en-GB"/>
              <a:t> hiệu quả của hệ thống nhận dạng </a:t>
            </a:r>
            <a:r>
              <a:rPr lang="en-US" altLang="en-US"/>
              <a:t>đư</a:t>
            </a:r>
            <a:r>
              <a:rPr lang="en-US" altLang="en-GB"/>
              <a:t>ợc n</a:t>
            </a:r>
            <a:r>
              <a:rPr lang="en-US" altLang="en-US"/>
              <a:t>â</a:t>
            </a:r>
            <a:r>
              <a:rPr lang="en-US" altLang="en-GB"/>
              <a:t>ng cao. Dữ liệu 3D, tuy nhi</a:t>
            </a:r>
            <a:r>
              <a:rPr lang="en-US" altLang="en-US"/>
              <a:t>ê</a:t>
            </a:r>
            <a:r>
              <a:rPr lang="en-US" altLang="en-GB"/>
              <a:t>n, c</a:t>
            </a:r>
            <a:r>
              <a:rPr lang="en-US" altLang="en-US"/>
              <a:t>ó</a:t>
            </a:r>
            <a:r>
              <a:rPr lang="en-US" altLang="en-GB"/>
              <a:t> phần nhạy cảm với những thay </a:t>
            </a:r>
            <a:r>
              <a:rPr lang="en-US" altLang="en-US"/>
              <a:t>đ</a:t>
            </a:r>
            <a:r>
              <a:rPr lang="en-US" altLang="en-GB"/>
              <a:t>ổi trong biểu cảm khuôn mặt. Tổng quan này tr</a:t>
            </a:r>
            <a:r>
              <a:rPr lang="en-US" altLang="en-US"/>
              <a:t>ì</a:t>
            </a:r>
            <a:r>
              <a:rPr lang="en-US" altLang="en-GB"/>
              <a:t>nh bày lịch sử của công nghệ nhận dạng khuôn mặt, c</a:t>
            </a:r>
            <a:r>
              <a:rPr lang="en-US" altLang="en-US"/>
              <a:t>á</a:t>
            </a:r>
            <a:r>
              <a:rPr lang="en-US" altLang="en-GB"/>
              <a:t>c ph</a:t>
            </a:r>
            <a:r>
              <a:rPr lang="en-US" altLang="en-US"/>
              <a:t>ư</a:t>
            </a:r>
            <a:r>
              <a:rPr lang="en-US" altLang="en-US"/>
              <a:t>ơ</a:t>
            </a:r>
            <a:r>
              <a:rPr lang="en-US" altLang="en-GB"/>
              <a:t>ng ph</a:t>
            </a:r>
            <a:r>
              <a:rPr lang="en-US" altLang="en-US"/>
              <a:t>á</a:t>
            </a:r>
            <a:r>
              <a:rPr lang="en-US" altLang="en-GB"/>
              <a:t>p hiện </a:t>
            </a:r>
            <a:r>
              <a:rPr lang="en-US" altLang="en-US"/>
              <a:t>đ</a:t>
            </a:r>
            <a:r>
              <a:rPr lang="en-US" altLang="en-GB"/>
              <a:t>ại hiện tại và c</a:t>
            </a:r>
            <a:r>
              <a:rPr lang="en-US" altLang="en-US"/>
              <a:t>á</a:t>
            </a:r>
            <a:r>
              <a:rPr lang="en-US" altLang="en-GB"/>
              <a:t>c h</a:t>
            </a:r>
            <a:r>
              <a:rPr lang="en-US" altLang="en-US"/>
              <a:t>ư</a:t>
            </a:r>
            <a:r>
              <a:rPr lang="en-US" altLang="en-GB"/>
              <a:t>ớng </a:t>
            </a:r>
            <a:r>
              <a:rPr lang="en-US" altLang="en-US"/>
              <a:t>đ</a:t>
            </a:r>
            <a:r>
              <a:rPr lang="en-US" altLang="en-GB"/>
              <a:t>i trong t</a:t>
            </a:r>
            <a:r>
              <a:rPr lang="en-US" altLang="en-US"/>
              <a:t>ư</a:t>
            </a:r>
            <a:r>
              <a:rPr lang="en-US" altLang="en-US"/>
              <a:t>ơ</a:t>
            </a:r>
            <a:r>
              <a:rPr lang="en-US" altLang="en-GB"/>
              <a:t>ng lai. Ch</a:t>
            </a:r>
            <a:r>
              <a:rPr lang="en-US" altLang="en-US"/>
              <a:t>ú</a:t>
            </a:r>
            <a:r>
              <a:rPr lang="en-US" altLang="en-GB"/>
              <a:t>ng tôi </a:t>
            </a:r>
            <a:r>
              <a:rPr lang="en-US" altLang="en-US"/>
              <a:t>đ</a:t>
            </a:r>
            <a:r>
              <a:rPr lang="en-US" altLang="en-GB"/>
              <a:t>ặc biệt tập trung vào c</a:t>
            </a:r>
            <a:r>
              <a:rPr lang="en-US" altLang="en-US"/>
              <a:t>á</a:t>
            </a:r>
            <a:r>
              <a:rPr lang="en-US" altLang="en-GB"/>
              <a:t>c c</a:t>
            </a:r>
            <a:r>
              <a:rPr lang="en-US" altLang="en-US"/>
              <a:t>ơ</a:t>
            </a:r>
            <a:r>
              <a:rPr lang="en-US" altLang="en-GB"/>
              <a:t> sở dữ liệu gần </a:t>
            </a:r>
            <a:r>
              <a:rPr lang="en-US" altLang="en-US"/>
              <a:t>đ</a:t>
            </a:r>
            <a:r>
              <a:rPr lang="en-US" altLang="en-US"/>
              <a:t>â</a:t>
            </a:r>
            <a:r>
              <a:rPr lang="en-US" altLang="en-GB"/>
              <a:t>y nhất, ph</a:t>
            </a:r>
            <a:r>
              <a:rPr lang="en-US" altLang="en-US"/>
              <a:t>ư</a:t>
            </a:r>
            <a:r>
              <a:rPr lang="en-US" altLang="en-US"/>
              <a:t>ơ</a:t>
            </a:r>
            <a:r>
              <a:rPr lang="en-US" altLang="en-GB"/>
              <a:t>ng ph</a:t>
            </a:r>
            <a:r>
              <a:rPr lang="en-US" altLang="en-US"/>
              <a:t>á</a:t>
            </a:r>
            <a:r>
              <a:rPr lang="en-US" altLang="en-GB"/>
              <a:t>p nhận dạng khuôn mặt 2D và 3D. B</a:t>
            </a:r>
            <a:r>
              <a:rPr lang="en-US" altLang="en-US"/>
              <a:t>ê</a:t>
            </a:r>
            <a:r>
              <a:rPr lang="en-US" altLang="en-GB"/>
              <a:t>n cạnh </a:t>
            </a:r>
            <a:r>
              <a:rPr lang="en-US" altLang="en-US"/>
              <a:t>đ</a:t>
            </a:r>
            <a:r>
              <a:rPr lang="en-US" altLang="en-US"/>
              <a:t>ó</a:t>
            </a:r>
            <a:r>
              <a:rPr lang="en-US" altLang="en-GB"/>
              <a:t>, ch</a:t>
            </a:r>
            <a:r>
              <a:rPr lang="en-US" altLang="en-US"/>
              <a:t>ú</a:t>
            </a:r>
            <a:r>
              <a:rPr lang="en-US" altLang="en-GB"/>
              <a:t>ng tôi </a:t>
            </a:r>
            <a:r>
              <a:rPr lang="en-US" altLang="en-US"/>
              <a:t>đ</a:t>
            </a:r>
            <a:r>
              <a:rPr lang="en-US" altLang="en-GB"/>
              <a:t>ặc biệt ch</a:t>
            </a:r>
            <a:r>
              <a:rPr lang="en-US" altLang="en-US"/>
              <a:t>ú</a:t>
            </a:r>
            <a:r>
              <a:rPr lang="en-US" altLang="en-GB"/>
              <a:t> </a:t>
            </a:r>
            <a:r>
              <a:rPr lang="en-US" altLang="en-US"/>
              <a:t>ý</a:t>
            </a:r>
            <a:r>
              <a:rPr lang="en-US" altLang="en-GB"/>
              <a:t> </a:t>
            </a:r>
            <a:r>
              <a:rPr lang="en-US" altLang="en-US"/>
              <a:t>đ</a:t>
            </a:r>
            <a:r>
              <a:rPr lang="en-US" altLang="en-GB"/>
              <a:t>ến ph</a:t>
            </a:r>
            <a:r>
              <a:rPr lang="en-US" altLang="en-US"/>
              <a:t>ư</a:t>
            </a:r>
            <a:r>
              <a:rPr lang="en-US" altLang="en-US"/>
              <a:t>ơ</a:t>
            </a:r>
            <a:r>
              <a:rPr lang="en-US" altLang="en-GB"/>
              <a:t>ng ph</a:t>
            </a:r>
            <a:r>
              <a:rPr lang="en-US" altLang="en-US"/>
              <a:t>á</a:t>
            </a:r>
            <a:r>
              <a:rPr lang="en-US" altLang="en-GB"/>
              <a:t>p học s</a:t>
            </a:r>
            <a:r>
              <a:rPr lang="en-US" altLang="en-US"/>
              <a:t>â</a:t>
            </a:r>
            <a:r>
              <a:rPr lang="en-US" altLang="en-GB"/>
              <a:t>u v</a:t>
            </a:r>
            <a:r>
              <a:rPr lang="en-US" altLang="en-US"/>
              <a:t>ì</a:t>
            </a:r>
            <a:r>
              <a:rPr lang="en-US" altLang="en-GB"/>
              <a:t> n</a:t>
            </a:r>
            <a:r>
              <a:rPr lang="en-US" altLang="en-US"/>
              <a:t>ó</a:t>
            </a:r>
            <a:r>
              <a:rPr lang="en-US" altLang="en-GB"/>
              <a:t> tr</a:t>
            </a:r>
            <a:r>
              <a:rPr lang="en-US" altLang="en-US"/>
              <a:t>ì</a:t>
            </a:r>
            <a:r>
              <a:rPr lang="en-US" altLang="en-GB"/>
              <a:t>nh bày thực tế trong l</a:t>
            </a:r>
            <a:r>
              <a:rPr lang="en-US" altLang="en-US"/>
              <a:t>ĩ</a:t>
            </a:r>
            <a:r>
              <a:rPr lang="en-US" altLang="en-GB"/>
              <a:t>nh vực này. C</a:t>
            </a:r>
            <a:r>
              <a:rPr lang="en-US" altLang="en-US"/>
              <a:t>á</a:t>
            </a:r>
            <a:r>
              <a:rPr lang="en-US" altLang="en-GB"/>
              <a:t>c vấn </a:t>
            </a:r>
            <a:r>
              <a:rPr lang="en-US" altLang="en-US"/>
              <a:t>đ</a:t>
            </a:r>
            <a:r>
              <a:rPr lang="en-US" altLang="en-GB"/>
              <a:t>ề mở </a:t>
            </a:r>
            <a:r>
              <a:rPr lang="en-US" altLang="en-US"/>
              <a:t>đư</a:t>
            </a:r>
            <a:r>
              <a:rPr lang="en-US" altLang="en-GB"/>
              <a:t>ợc kiểm tra và c</a:t>
            </a:r>
            <a:r>
              <a:rPr lang="en-US" altLang="en-US"/>
              <a:t>á</a:t>
            </a:r>
            <a:r>
              <a:rPr lang="en-US" altLang="en-GB"/>
              <a:t>c h</a:t>
            </a:r>
            <a:r>
              <a:rPr lang="en-US" altLang="en-US"/>
              <a:t>ư</a:t>
            </a:r>
            <a:r>
              <a:rPr lang="en-US" altLang="en-GB"/>
              <a:t>ớng tiềm n</a:t>
            </a:r>
            <a:r>
              <a:rPr lang="en-US" altLang="en-US"/>
              <a:t>ă</a:t>
            </a:r>
            <a:r>
              <a:rPr lang="en-US" altLang="en-GB"/>
              <a:t>ng </a:t>
            </a:r>
            <a:r>
              <a:rPr lang="en-US" altLang="en-US"/>
              <a:t>đ</a:t>
            </a:r>
            <a:r>
              <a:rPr lang="en-US" altLang="en-GB"/>
              <a:t>ể nghi</a:t>
            </a:r>
            <a:r>
              <a:rPr lang="en-US" altLang="en-US"/>
              <a:t>ê</a:t>
            </a:r>
            <a:r>
              <a:rPr lang="en-US" altLang="en-GB"/>
              <a:t>n cứu nhận dạng khuôn mặt </a:t>
            </a:r>
            <a:r>
              <a:rPr lang="en-US" altLang="en-US"/>
              <a:t>đư</a:t>
            </a:r>
            <a:r>
              <a:rPr lang="en-US" altLang="en-GB"/>
              <a:t>ợc </a:t>
            </a:r>
            <a:r>
              <a:rPr lang="en-US" altLang="en-US"/>
              <a:t>đ</a:t>
            </a:r>
            <a:r>
              <a:rPr lang="en-US" altLang="en-GB"/>
              <a:t>ề xuất </a:t>
            </a:r>
            <a:r>
              <a:rPr lang="en-US" altLang="en-US"/>
              <a:t>đ</a:t>
            </a:r>
            <a:r>
              <a:rPr lang="en-US" altLang="en-GB"/>
              <a:t>ể cung cấp cho ng</a:t>
            </a:r>
            <a:r>
              <a:rPr lang="en-US" altLang="en-US"/>
              <a:t>ư</a:t>
            </a:r>
            <a:r>
              <a:rPr lang="en-US" altLang="en-GB"/>
              <a:t>ời </a:t>
            </a:r>
            <a:r>
              <a:rPr lang="en-US" altLang="en-US"/>
              <a:t>đ</a:t>
            </a:r>
            <a:r>
              <a:rPr lang="en-US" altLang="en-GB"/>
              <a:t>ọc một </a:t>
            </a:r>
            <a:r>
              <a:rPr lang="en-US" altLang="en-US"/>
              <a:t>đ</a:t>
            </a:r>
            <a:r>
              <a:rPr lang="en-US" altLang="en-GB"/>
              <a:t>iểm tham chiếu cho c</a:t>
            </a:r>
            <a:r>
              <a:rPr lang="en-US" altLang="en-US"/>
              <a:t>á</a:t>
            </a:r>
            <a:r>
              <a:rPr lang="en-US" altLang="en-GB"/>
              <a:t>c chủ </a:t>
            </a:r>
            <a:r>
              <a:rPr lang="en-US" altLang="en-US"/>
              <a:t>đ</a:t>
            </a:r>
            <a:r>
              <a:rPr lang="en-US" altLang="en-GB"/>
              <a:t>ề </a:t>
            </a:r>
            <a:r>
              <a:rPr lang="en-US" altLang="en-US"/>
              <a:t>đ</a:t>
            </a:r>
            <a:r>
              <a:rPr lang="en-US" altLang="en-US"/>
              <a:t>á</a:t>
            </a:r>
            <a:r>
              <a:rPr lang="en-US" altLang="en-GB"/>
              <a:t>ng </a:t>
            </a:r>
            <a:r>
              <a:rPr lang="en-US" altLang="en-US"/>
              <a:t>đư</a:t>
            </a:r>
            <a:r>
              <a:rPr lang="en-US" altLang="en-GB"/>
              <a:t>ợc xem x</a:t>
            </a:r>
            <a:r>
              <a:rPr lang="en-US" altLang="en-US"/>
              <a:t>é</a:t>
            </a:r>
            <a:r>
              <a:rPr lang="en-US" altLang="en-GB"/>
              <a:t>t.</a:t>
            </a:r>
            <a:endParaRPr lang="en-US" altLang="en-GB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hyperlink" Target="https://www.facebook.com/groups/PIFCourse" TargetMode="External"/><Relationship Id="rId5" Type="http://schemas.openxmlformats.org/officeDocument/2006/relationships/hyperlink" Target="https://www.facebook.com/payitforward.edu.vn?__cft__%5b0%5d=AZUygmoumYNqFyaesXh-3jXyioaKyXZ7Qin2bosjOimBInbhFtME0gNhS4cGLsnOpmQCEj-fa8Vh5dRsJcVWr5w0_D5iQZtJCa8irliF_GuduzwP8MR1gz4_nSJQ7ytbYD-fL7wG6jh0UpFcj6M0h2BDtoua3kM1CHF-qlxOlzsIWVJaM5NrnZ1gcVEOaWA63ktJ2pwySHuS8J87v5MMmXQM&amp;__tn__=-%5dK-R" TargetMode="External"/><Relationship Id="rId4" Type="http://schemas.openxmlformats.org/officeDocument/2006/relationships/hyperlink" Target="https://www.forum.payitforward.edu.vn/" TargetMode="Externa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 userDrawn="1"/>
        </p:nvGrpSpPr>
        <p:grpSpPr>
          <a:xfrm>
            <a:off x="0" y="-19685"/>
            <a:ext cx="12192000" cy="6858000"/>
            <a:chOff x="0" y="0"/>
            <a:chExt cx="19200" cy="10800"/>
          </a:xfrm>
        </p:grpSpPr>
        <p:pic>
          <p:nvPicPr>
            <p:cNvPr id="4" name="Picture 3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4400" cy="10800"/>
            </a:xfrm>
            <a:prstGeom prst="rect">
              <a:avLst/>
            </a:prstGeom>
          </p:spPr>
        </p:pic>
        <p:sp>
          <p:nvSpPr>
            <p:cNvPr id="5" name="Hình chữ nhật 4"/>
            <p:cNvSpPr/>
            <p:nvPr userDrawn="1"/>
          </p:nvSpPr>
          <p:spPr>
            <a:xfrm>
              <a:off x="6354" y="0"/>
              <a:ext cx="12846" cy="10800"/>
            </a:xfrm>
            <a:prstGeom prst="rect">
              <a:avLst/>
            </a:prstGeom>
            <a:solidFill>
              <a:srgbClr val="EBEBE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035349" y="2266088"/>
            <a:ext cx="7615311" cy="2325060"/>
          </a:xfrm>
        </p:spPr>
        <p:txBody>
          <a:bodyPr anchor="ctr">
            <a:normAutofit/>
          </a:bodyPr>
          <a:lstStyle>
            <a:lvl1pPr algn="r">
              <a:defRPr sz="6000" baseline="0">
                <a:solidFill>
                  <a:schemeClr val="tx1"/>
                </a:solidFill>
                <a:latin typeface="UTM Caviar" panose="02040603050506020204" charset="0"/>
                <a:cs typeface="UTM Caviar" panose="02040603050506020204" charset="0"/>
              </a:defRPr>
            </a:lvl1pPr>
          </a:lstStyle>
          <a:p>
            <a:r>
              <a:rPr lang="en-US" dirty="0"/>
              <a:t>YOUR TITLE GOES HERE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34505" y="4753610"/>
            <a:ext cx="4815840" cy="500380"/>
          </a:xfrm>
        </p:spPr>
        <p:txBody>
          <a:bodyPr/>
          <a:lstStyle>
            <a:lvl1pPr marL="0" indent="0" algn="r">
              <a:buNone/>
              <a:defRPr sz="2400">
                <a:latin typeface="UTM Caviar" panose="02040603050506020204" charset="0"/>
                <a:cs typeface="UTM Caviar" panose="0204060305050602020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Credit goes here…</a:t>
            </a:r>
            <a:endParaRPr lang="en-US" dirty="0"/>
          </a:p>
        </p:txBody>
      </p:sp>
      <p:sp>
        <p:nvSpPr>
          <p:cNvPr id="14" name="Slide Number Placeholder 6"/>
          <p:cNvSpPr>
            <a:spLocks noGrp="1"/>
          </p:cNvSpPr>
          <p:nvPr userDrawn="1"/>
        </p:nvSpPr>
        <p:spPr>
          <a:xfrm>
            <a:off x="0" y="6523355"/>
            <a:ext cx="1905000" cy="3340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>
                <a:solidFill>
                  <a:schemeClr val="tx1"/>
                </a:solidFill>
                <a:latin typeface="UTM Caviar" panose="02040603050506020204" charset="0"/>
                <a:cs typeface="UTM Caviar" panose="02040603050506020204" charset="0"/>
              </a:rPr>
              <a:t>© </a:t>
            </a:r>
            <a:r>
              <a:rPr lang="en-US" sz="1600" b="1" smtClean="0">
                <a:solidFill>
                  <a:schemeClr val="tx1"/>
                </a:solidFill>
                <a:latin typeface="UTM Caviar" panose="02040603050506020204" charset="0"/>
                <a:cs typeface="UTM Caviar" panose="02040603050506020204" charset="0"/>
              </a:rPr>
              <a:t>2025 </a:t>
            </a:r>
            <a:r>
              <a:rPr lang="en-US" sz="1600" b="1" dirty="0">
                <a:solidFill>
                  <a:schemeClr val="tx1"/>
                </a:solidFill>
                <a:latin typeface="UTM Caviar" panose="02040603050506020204" charset="0"/>
                <a:cs typeface="UTM Caviar" panose="02040603050506020204" charset="0"/>
              </a:rPr>
              <a:t>- PIFClub</a:t>
            </a:r>
            <a:endParaRPr lang="en-US" sz="1600" b="1" dirty="0">
              <a:solidFill>
                <a:schemeClr val="tx1"/>
              </a:solidFill>
              <a:latin typeface="UTM Caviar" panose="02040603050506020204" charset="0"/>
              <a:cs typeface="UTM Caviar" panose="02040603050506020204" charset="0"/>
            </a:endParaRPr>
          </a:p>
        </p:txBody>
      </p:sp>
      <p:sp>
        <p:nvSpPr>
          <p:cNvPr id="15" name="Slide Number Placeholder 6"/>
          <p:cNvSpPr>
            <a:spLocks noGrp="1"/>
          </p:cNvSpPr>
          <p:nvPr userDrawn="1"/>
        </p:nvSpPr>
        <p:spPr>
          <a:xfrm>
            <a:off x="10193020" y="6523355"/>
            <a:ext cx="1837055" cy="3143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50000"/>
              </a:lnSpc>
            </a:pPr>
            <a:r>
              <a:rPr lang="en-US" b="1">
                <a:solidFill>
                  <a:schemeClr val="tx1"/>
                </a:solidFill>
                <a:latin typeface="UTM Caviar" panose="02040603050506020204" charset="0"/>
                <a:cs typeface="UTM Caviar" panose="02040603050506020204" charset="0"/>
              </a:rPr>
              <a:t>                          </a:t>
            </a:r>
            <a:r>
              <a:rPr lang="vi-VN" altLang="en-US" sz="1600" b="1" smtClean="0">
                <a:solidFill>
                  <a:schemeClr val="tx1"/>
                </a:solidFill>
                <a:latin typeface="UTM Caviar" panose="02040603050506020204" charset="0"/>
                <a:cs typeface="UTM Caviar" panose="02040603050506020204" charset="0"/>
              </a:rPr>
              <a:t>Public</a:t>
            </a:r>
            <a:endParaRPr lang="vi-VN" altLang="en-US" sz="1600" b="1" smtClean="0">
              <a:solidFill>
                <a:schemeClr val="tx1"/>
              </a:solidFill>
              <a:latin typeface="UTM Caviar" panose="02040603050506020204" charset="0"/>
              <a:cs typeface="UTM Caviar" panose="02040603050506020204" charset="0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09576" y="4754245"/>
            <a:ext cx="3376930" cy="500381"/>
          </a:xfrm>
        </p:spPr>
        <p:txBody>
          <a:bodyPr/>
          <a:lstStyle>
            <a:lvl1pPr marL="0" indent="0" algn="ctr">
              <a:buNone/>
              <a:defRPr b="1">
                <a:latin typeface="UTM Caviar" panose="02040603050506020204" charset="0"/>
                <a:ea typeface="Roboto" charset="0"/>
                <a:cs typeface="UTM Caviar" panose="02040603050506020204" charset="0"/>
              </a:defRPr>
            </a:lvl1pPr>
          </a:lstStyle>
          <a:p>
            <a:pPr lvl="0"/>
            <a:r>
              <a:rPr lang="en-US" dirty="0"/>
              <a:t>Course...</a:t>
            </a:r>
            <a:endParaRPr lang="en-US" dirty="0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445" y="1297305"/>
            <a:ext cx="11663045" cy="4721860"/>
          </a:xfrm>
        </p:spPr>
        <p:txBody>
          <a:bodyPr/>
          <a:lstStyle>
            <a:lvl1pPr>
              <a:lnSpc>
                <a:spcPct val="100000"/>
              </a:lnSpc>
              <a:defRPr>
                <a:latin typeface="UTM Caviar" panose="02040603050506020204" charset="0"/>
                <a:cs typeface="UTM Caviar" panose="02040603050506020204" charset="0"/>
              </a:defRPr>
            </a:lvl1pPr>
            <a:lvl2pPr marL="457200" indent="-228600">
              <a:lnSpc>
                <a:spcPct val="100000"/>
              </a:lnSpc>
              <a:buFont typeface="Arial" panose="020B0604020202020204" pitchFamily="34" charset="0"/>
              <a:buChar char="•"/>
              <a:defRPr sz="2200">
                <a:latin typeface="UTM Caviar" panose="02040603050506020204" charset="0"/>
                <a:cs typeface="UTM Caviar" panose="02040603050506020204" charset="0"/>
              </a:defRPr>
            </a:lvl2pPr>
            <a:lvl3pPr marL="742950" indent="-285750">
              <a:lnSpc>
                <a:spcPct val="100000"/>
              </a:lnSpc>
              <a:buFont typeface="Arial" panose="020B0604020202020204" pitchFamily="34" charset="0"/>
              <a:buChar char="•"/>
              <a:defRPr sz="2000">
                <a:latin typeface="UTM Caviar" panose="02040603050506020204" charset="0"/>
                <a:cs typeface="UTM Caviar" panose="02040603050506020204" charset="0"/>
              </a:defRPr>
            </a:lvl3pPr>
            <a:lvl4pPr marL="1043940" indent="-285750" eaLnBrk="1" fontAlgn="auto" latinLnBrk="0" hangingPunct="1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UTM Caviar" panose="02040603050506020204" charset="0"/>
                <a:cs typeface="UTM Caviar" panose="02040603050506020204" charset="0"/>
              </a:defRPr>
            </a:lvl4pPr>
            <a:lvl5pPr marL="1332230" indent="-285750" eaLnBrk="1" fontAlgn="auto" latinLnBrk="0" hangingPunct="1">
              <a:lnSpc>
                <a:spcPct val="100000"/>
              </a:lnSpc>
              <a:buFont typeface="Arial" panose="020B0604020202020204" pitchFamily="34" charset="0"/>
              <a:buChar char="•"/>
              <a:defRPr>
                <a:latin typeface="UTM Caviar" panose="02040603050506020204" charset="0"/>
                <a:cs typeface="UTM Caviar" panose="0204060305050602020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cxnSp>
        <p:nvCxnSpPr>
          <p:cNvPr id="11" name="Straight Arrow Connector 10"/>
          <p:cNvCxnSpPr/>
          <p:nvPr userDrawn="1"/>
        </p:nvCxnSpPr>
        <p:spPr>
          <a:xfrm flipV="1">
            <a:off x="259080" y="970280"/>
            <a:ext cx="11661140" cy="6350"/>
          </a:xfrm>
          <a:prstGeom prst="straightConnector1">
            <a:avLst/>
          </a:prstGeom>
          <a:ln w="38100" cap="rnd">
            <a:solidFill>
              <a:srgbClr val="032B91"/>
            </a:solidFill>
            <a:round/>
            <a:headEnd type="diamond" w="med" len="med"/>
            <a:tailEnd type="diamond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259080" y="322580"/>
            <a:ext cx="11662410" cy="461010"/>
          </a:xfrm>
        </p:spPr>
        <p:txBody>
          <a:bodyPr>
            <a:noAutofit/>
          </a:bodyPr>
          <a:lstStyle>
            <a:lvl1pPr>
              <a:defRPr>
                <a:solidFill>
                  <a:srgbClr val="3B4F82"/>
                </a:solidFill>
                <a:latin typeface="UTM Caviar" panose="02040603050506020204" charset="0"/>
                <a:cs typeface="UTM Caviar" panose="02040603050506020204" charset="0"/>
              </a:defRPr>
            </a:lvl1pPr>
          </a:lstStyle>
          <a:p>
            <a:pPr algn="l"/>
            <a:endParaRPr lang="en-US" dirty="0">
              <a:solidFill>
                <a:srgbClr val="032B91"/>
              </a:solidFill>
              <a:ea typeface="UD Digi Kyokasho NK-B" panose="020B0400000000000000" pitchFamily="18" charset="-128"/>
              <a:cs typeface="+mj-lt"/>
            </a:endParaRPr>
          </a:p>
        </p:txBody>
      </p:sp>
      <p:sp>
        <p:nvSpPr>
          <p:cNvPr id="12" name="Slide Number Placeholder 6"/>
          <p:cNvSpPr>
            <a:spLocks noGrp="1"/>
          </p:cNvSpPr>
          <p:nvPr userDrawn="1"/>
        </p:nvSpPr>
        <p:spPr>
          <a:xfrm>
            <a:off x="5137150" y="6593205"/>
            <a:ext cx="1905000" cy="2647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</a:pPr>
            <a:fld id="{9C5BEA5F-45C3-4BB6-A590-5A9FB25E3428}" type="slidenum">
              <a:rPr lang="en-US" b="1" smtClean="0">
                <a:solidFill>
                  <a:schemeClr val="bg1"/>
                </a:solidFill>
                <a:latin typeface="UTM Caviar" panose="02040603050506020204" charset="0"/>
                <a:cs typeface="UTM Caviar" panose="02040603050506020204" charset="0"/>
              </a:rPr>
            </a:fld>
            <a:endParaRPr lang="en-US" b="1" dirty="0" smtClean="0">
              <a:solidFill>
                <a:schemeClr val="bg1"/>
              </a:solidFill>
              <a:latin typeface="UTM Caviar" panose="02040603050506020204" charset="0"/>
              <a:cs typeface="UTM Caviar" panose="02040603050506020204" charset="0"/>
            </a:endParaRPr>
          </a:p>
        </p:txBody>
      </p:sp>
      <p:sp>
        <p:nvSpPr>
          <p:cNvPr id="2" name="Text Box 1"/>
          <p:cNvSpPr txBox="1"/>
          <p:nvPr userDrawn="1"/>
        </p:nvSpPr>
        <p:spPr>
          <a:xfrm>
            <a:off x="12967970" y="82169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en-GB" altLang="en-US">
              <a:solidFill>
                <a:schemeClr val="tx1"/>
              </a:solidFill>
              <a:uFillTx/>
              <a:latin typeface="UTM Caviar" panose="02040603050506020204" charset="0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ong tin lien h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Arrow Connector 10"/>
          <p:cNvCxnSpPr/>
          <p:nvPr userDrawn="1"/>
        </p:nvCxnSpPr>
        <p:spPr>
          <a:xfrm flipV="1">
            <a:off x="259080" y="970280"/>
            <a:ext cx="11661140" cy="6350"/>
          </a:xfrm>
          <a:prstGeom prst="straightConnector1">
            <a:avLst/>
          </a:prstGeom>
          <a:ln w="38100" cap="rnd">
            <a:solidFill>
              <a:srgbClr val="032B91"/>
            </a:solidFill>
            <a:round/>
            <a:headEnd type="diamond" w="med" len="med"/>
            <a:tailEnd type="diamond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2" name="Slide Number Placeholder 6"/>
          <p:cNvSpPr>
            <a:spLocks noGrp="1"/>
          </p:cNvSpPr>
          <p:nvPr userDrawn="1"/>
        </p:nvSpPr>
        <p:spPr>
          <a:xfrm>
            <a:off x="5137150" y="6593205"/>
            <a:ext cx="1905000" cy="2647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</a:pPr>
            <a:fld id="{9C5BEA5F-45C3-4BB6-A590-5A9FB25E3428}" type="slidenum">
              <a:rPr lang="en-US" b="1" smtClean="0">
                <a:solidFill>
                  <a:schemeClr val="bg1"/>
                </a:solidFill>
                <a:latin typeface="UTM Caviar" panose="02040603050506020204" charset="0"/>
                <a:cs typeface="UTM Caviar" panose="02040603050506020204" charset="0"/>
              </a:rPr>
            </a:fld>
            <a:endParaRPr lang="en-US" b="1" dirty="0" smtClean="0">
              <a:solidFill>
                <a:schemeClr val="bg1"/>
              </a:solidFill>
              <a:latin typeface="UTM Caviar" panose="02040603050506020204" charset="0"/>
              <a:cs typeface="UTM Caviar" panose="02040603050506020204" charset="0"/>
            </a:endParaRPr>
          </a:p>
        </p:txBody>
      </p:sp>
      <p:pic>
        <p:nvPicPr>
          <p:cNvPr id="1026" name="Picture 2" descr="🌿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444" y="413772"/>
            <a:ext cx="387598" cy="387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 userDrawn="1"/>
        </p:nvSpPr>
        <p:spPr>
          <a:xfrm>
            <a:off x="646042" y="237490"/>
            <a:ext cx="9755258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032B91"/>
                </a:solidFill>
                <a:latin typeface="UTM Caviar" panose="02040603050506020204" charset="0"/>
                <a:cs typeface="UTM Caviar" panose="02040603050506020204" charset="0"/>
              </a:rPr>
              <a:t>About </a:t>
            </a:r>
            <a:r>
              <a:rPr lang="en-US" sz="4000" b="1" dirty="0">
                <a:solidFill>
                  <a:srgbClr val="032B91"/>
                </a:solidFill>
                <a:latin typeface="UTM Caviar" panose="02040603050506020204" charset="0"/>
                <a:cs typeface="UTM Caviar" panose="02040603050506020204" charset="0"/>
              </a:rPr>
              <a:t>us</a:t>
            </a:r>
            <a:endParaRPr lang="en-US" sz="4000" b="1" dirty="0">
              <a:solidFill>
                <a:srgbClr val="032B91"/>
              </a:solidFill>
              <a:latin typeface="UTM Caviar" panose="02040603050506020204" charset="0"/>
              <a:cs typeface="UTM Caviar" panose="02040603050506020204" charset="0"/>
            </a:endParaRPr>
          </a:p>
        </p:txBody>
      </p:sp>
      <p:sp>
        <p:nvSpPr>
          <p:cNvPr id="4" name="Content Placeholder 7"/>
          <p:cNvSpPr txBox="1"/>
          <p:nvPr userDrawn="1"/>
        </p:nvSpPr>
        <p:spPr>
          <a:xfrm>
            <a:off x="3612285" y="1258296"/>
            <a:ext cx="8307935" cy="18630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742950" indent="-2857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043940" indent="-28575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1332230" indent="-28575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buNone/>
            </a:pPr>
            <a:r>
              <a:rPr lang="en-US" altLang="vi-VN" sz="2000" b="1" dirty="0">
                <a:solidFill>
                  <a:srgbClr val="999999"/>
                </a:solidFill>
                <a:highlight>
                  <a:srgbClr val="FFFFFF"/>
                </a:highlight>
                <a:latin typeface="UTM Caviar" panose="02040603050506020204" charset="0"/>
                <a:cs typeface="UTM Caviar" panose="02040603050506020204" charset="0"/>
              </a:rPr>
              <a:t>...s</a:t>
            </a:r>
            <a:r>
              <a:rPr lang="vi-VN" sz="2000" b="1" dirty="0">
                <a:solidFill>
                  <a:srgbClr val="999999"/>
                </a:solidFill>
                <a:highlight>
                  <a:srgbClr val="FFFFFF"/>
                </a:highlight>
                <a:latin typeface="UTM Caviar" panose="02040603050506020204" charset="0"/>
                <a:cs typeface="UTM Caviar" panose="02040603050506020204" charset="0"/>
              </a:rPr>
              <a:t>ự đền đáp xứng đáng nhất đối với những người đã giúp đỡ mình chính là làm sao có thể giúp thêm nhiều người khác</a:t>
            </a:r>
            <a:r>
              <a:rPr lang="en-US" altLang="vi-VN" sz="2000" b="1" dirty="0">
                <a:solidFill>
                  <a:srgbClr val="999999"/>
                </a:solidFill>
                <a:highlight>
                  <a:srgbClr val="FFFFFF"/>
                </a:highlight>
                <a:latin typeface="UTM Caviar" panose="02040603050506020204" charset="0"/>
                <a:cs typeface="UTM Caviar" panose="02040603050506020204" charset="0"/>
              </a:rPr>
              <a:t>. </a:t>
            </a:r>
            <a:endParaRPr lang="en-US" altLang="vi-VN" sz="2000" b="1" dirty="0">
              <a:solidFill>
                <a:srgbClr val="999999"/>
              </a:solidFill>
              <a:highlight>
                <a:srgbClr val="FFFFFF"/>
              </a:highlight>
              <a:latin typeface="UTM Caviar" panose="02040603050506020204" charset="0"/>
              <a:cs typeface="UTM Caviar" panose="02040603050506020204" charset="0"/>
            </a:endParaRPr>
          </a:p>
          <a:p>
            <a:pPr marL="0" indent="0" algn="r">
              <a:lnSpc>
                <a:spcPct val="150000"/>
              </a:lnSpc>
              <a:buNone/>
            </a:pPr>
            <a:r>
              <a:rPr lang="en-US" altLang="vi-VN" sz="2000" b="1" dirty="0">
                <a:solidFill>
                  <a:srgbClr val="999999"/>
                </a:solidFill>
                <a:highlight>
                  <a:srgbClr val="FFFFFF"/>
                </a:highlight>
                <a:latin typeface="UTM Caviar" panose="02040603050506020204" charset="0"/>
                <a:cs typeface="UTM Caviar" panose="02040603050506020204" charset="0"/>
              </a:rPr>
              <a:t>“Pay it forward” là cách mà CLB hoạt động.</a:t>
            </a:r>
            <a:r>
              <a:rPr lang="vi-VN" sz="2000" b="1" dirty="0">
                <a:solidFill>
                  <a:srgbClr val="999999"/>
                </a:solidFill>
                <a:highlight>
                  <a:srgbClr val="FFFFFF"/>
                </a:highlight>
                <a:latin typeface="UTM Caviar" panose="02040603050506020204" charset="0"/>
                <a:cs typeface="UTM Caviar" panose="02040603050506020204" charset="0"/>
              </a:rPr>
              <a:t> </a:t>
            </a:r>
            <a:endParaRPr lang="en-US" sz="2000" b="1" dirty="0">
              <a:solidFill>
                <a:srgbClr val="999999"/>
              </a:solidFill>
              <a:highlight>
                <a:srgbClr val="FFFFFF"/>
              </a:highlight>
              <a:latin typeface="UTM Caviar" panose="02040603050506020204" charset="0"/>
              <a:cs typeface="UTM Caviar" panose="02040603050506020204" charset="0"/>
            </a:endParaRPr>
          </a:p>
        </p:txBody>
      </p:sp>
      <p:sp>
        <p:nvSpPr>
          <p:cNvPr id="5" name="TextBox 4"/>
          <p:cNvSpPr txBox="1"/>
          <p:nvPr userDrawn="1"/>
        </p:nvSpPr>
        <p:spPr>
          <a:xfrm>
            <a:off x="258444" y="3185904"/>
            <a:ext cx="11416145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050505"/>
                </a:solidFill>
                <a:effectLst/>
                <a:highlight>
                  <a:srgbClr val="FFFFFF"/>
                </a:highlight>
                <a:latin typeface="UTM Caviar" panose="02040603050506020204" charset="0"/>
                <a:cs typeface="UTM Caviar" panose="02040603050506020204" charset="0"/>
              </a:rPr>
              <a:t>Forum: </a:t>
            </a:r>
            <a:r>
              <a:rPr lang="en-US" sz="2400" b="0" i="0" u="none" strike="noStrike" dirty="0">
                <a:effectLst/>
                <a:highlight>
                  <a:srgbClr val="FFFFFF"/>
                </a:highlight>
                <a:latin typeface="UTM Caviar" panose="02040603050506020204" charset="0"/>
                <a:cs typeface="UTM Caviar" panose="02040603050506020204" charset="0"/>
                <a:hlinkClick r:id="rId4"/>
              </a:rPr>
              <a:t>https://www.forum.payitforward.edu.vn/</a:t>
            </a:r>
            <a:endParaRPr lang="en-US" sz="2400" b="0" i="0" dirty="0">
              <a:solidFill>
                <a:srgbClr val="050505"/>
              </a:solidFill>
              <a:effectLst/>
              <a:highlight>
                <a:srgbClr val="FFFFFF"/>
              </a:highlight>
              <a:latin typeface="UTM Caviar" panose="02040603050506020204" charset="0"/>
              <a:cs typeface="UTM Caviar" panose="02040603050506020204" charset="0"/>
            </a:endParaRPr>
          </a:p>
          <a:p>
            <a:pPr marL="342900" indent="-3429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b="0" i="0" dirty="0" err="1">
                <a:solidFill>
                  <a:srgbClr val="050505"/>
                </a:solidFill>
                <a:effectLst/>
                <a:highlight>
                  <a:srgbClr val="FFFFFF"/>
                </a:highlight>
                <a:latin typeface="UTM Caviar" panose="02040603050506020204" charset="0"/>
                <a:cs typeface="UTM Caviar" panose="02040603050506020204" charset="0"/>
              </a:rPr>
              <a:t>Fanpage</a:t>
            </a:r>
            <a:r>
              <a:rPr lang="en-US" sz="2400" b="0" i="0" dirty="0">
                <a:solidFill>
                  <a:srgbClr val="050505"/>
                </a:solidFill>
                <a:effectLst/>
                <a:highlight>
                  <a:srgbClr val="FFFFFF"/>
                </a:highlight>
                <a:latin typeface="UTM Caviar" panose="02040603050506020204" charset="0"/>
                <a:cs typeface="UTM Caviar" panose="02040603050506020204" charset="0"/>
              </a:rPr>
              <a:t> CLB: </a:t>
            </a:r>
            <a:r>
              <a:rPr lang="en-US" sz="2400" b="0" i="0" u="none" strike="noStrike" dirty="0">
                <a:solidFill>
                  <a:srgbClr val="050505"/>
                </a:solidFill>
                <a:effectLst/>
                <a:highlight>
                  <a:srgbClr val="FFFFFF"/>
                </a:highlight>
                <a:latin typeface="UTM Caviar" panose="02040603050506020204" charset="0"/>
                <a:cs typeface="UTM Caviar" panose="02040603050506020204" charset="0"/>
                <a:hlinkClick r:id="rId5"/>
              </a:rPr>
              <a:t>https://www.facebook.com/payitforward.edu.vn</a:t>
            </a:r>
            <a:endParaRPr lang="en-US" sz="2400" b="0" i="0" dirty="0">
              <a:solidFill>
                <a:srgbClr val="050505"/>
              </a:solidFill>
              <a:effectLst/>
              <a:highlight>
                <a:srgbClr val="FFFFFF"/>
              </a:highlight>
              <a:latin typeface="UTM Caviar" panose="02040603050506020204" charset="0"/>
              <a:cs typeface="UTM Caviar" panose="02040603050506020204" charset="0"/>
            </a:endParaRPr>
          </a:p>
          <a:p>
            <a:pPr marL="342900" indent="-3429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050505"/>
                </a:solidFill>
                <a:effectLst/>
                <a:highlight>
                  <a:srgbClr val="FFFFFF"/>
                </a:highlight>
                <a:latin typeface="UTM Caviar" panose="02040603050506020204" charset="0"/>
                <a:cs typeface="UTM Caviar" panose="02040603050506020204" charset="0"/>
              </a:rPr>
              <a:t>Group PIF-Courses: </a:t>
            </a:r>
            <a:r>
              <a:rPr lang="en-US" sz="2400" b="0" i="0" u="none" strike="noStrike" dirty="0">
                <a:solidFill>
                  <a:srgbClr val="050505"/>
                </a:solidFill>
                <a:effectLst/>
                <a:highlight>
                  <a:srgbClr val="FFFFFF"/>
                </a:highlight>
                <a:latin typeface="UTM Caviar" panose="02040603050506020204" charset="0"/>
                <a:cs typeface="UTM Caviar" panose="02040603050506020204" charset="0"/>
                <a:hlinkClick r:id="rId6"/>
              </a:rPr>
              <a:t>https://www.facebook.com/groups/PIFCourse</a:t>
            </a:r>
            <a:endParaRPr lang="en-US" sz="2400" b="0" i="0" dirty="0">
              <a:solidFill>
                <a:srgbClr val="050505"/>
              </a:solidFill>
              <a:effectLst/>
              <a:highlight>
                <a:srgbClr val="FFFFFF"/>
              </a:highlight>
              <a:latin typeface="UTM Caviar" panose="02040603050506020204" charset="0"/>
              <a:cs typeface="UTM Caviar" panose="02040603050506020204" charset="0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9495774" y="4017819"/>
            <a:ext cx="2642886" cy="25441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lide Number Placeholder 6"/>
          <p:cNvSpPr>
            <a:spLocks noGrp="1"/>
          </p:cNvSpPr>
          <p:nvPr userDrawn="1"/>
        </p:nvSpPr>
        <p:spPr>
          <a:xfrm>
            <a:off x="5137150" y="6593205"/>
            <a:ext cx="1905000" cy="2647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</a:pPr>
            <a:fld id="{9C5BEA5F-45C3-4BB6-A590-5A9FB25E3428}" type="slidenum">
              <a:rPr lang="en-US" b="1" smtClean="0">
                <a:solidFill>
                  <a:schemeClr val="bg1"/>
                </a:solidFill>
                <a:latin typeface="Roboto" charset="0"/>
                <a:cs typeface="Roboto" charset="0"/>
              </a:rPr>
            </a:fld>
            <a:endParaRPr lang="en-US" b="1" dirty="0">
              <a:solidFill>
                <a:schemeClr val="bg1"/>
              </a:solidFill>
              <a:latin typeface="Roboto" charset="0"/>
              <a:cs typeface="Roboto" charset="0"/>
            </a:endParaRPr>
          </a:p>
        </p:txBody>
      </p:sp>
      <p:sp>
        <p:nvSpPr>
          <p:cNvPr id="2" name="Rectangle 1"/>
          <p:cNvSpPr>
            <a:spLocks noChangeArrowheads="1"/>
          </p:cNvSpPr>
          <p:nvPr userDrawn="1"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en-US"/>
          </a:p>
        </p:txBody>
      </p:sp>
      <p:sp>
        <p:nvSpPr>
          <p:cNvPr id="4" name="Rectangle 2"/>
          <p:cNvSpPr>
            <a:spLocks noChangeArrowheads="1"/>
          </p:cNvSpPr>
          <p:nvPr userDrawn="1"/>
        </p:nvSpPr>
        <p:spPr bwMode="auto">
          <a:xfrm>
            <a:off x="152400" y="152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en-US"/>
          </a:p>
        </p:txBody>
      </p:sp>
      <p:sp>
        <p:nvSpPr>
          <p:cNvPr id="10" name="TextBox 9"/>
          <p:cNvSpPr txBox="1"/>
          <p:nvPr userDrawn="1"/>
        </p:nvSpPr>
        <p:spPr>
          <a:xfrm>
            <a:off x="1" y="816925"/>
            <a:ext cx="12191999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accent5">
                    <a:lumMod val="75000"/>
                  </a:schemeClr>
                </a:solidFill>
                <a:latin typeface="UTM Caviar" panose="02040603050506020204" charset="0"/>
                <a:cs typeface="UTM Caviar" panose="02040603050506020204" charset="0"/>
              </a:rPr>
              <a:t>Thank for your attention!</a:t>
            </a:r>
            <a:endParaRPr lang="en-US" sz="6000" b="1" dirty="0">
              <a:solidFill>
                <a:schemeClr val="accent5">
                  <a:lumMod val="75000"/>
                </a:schemeClr>
              </a:solidFill>
              <a:latin typeface="UTM Caviar" panose="02040603050506020204" charset="0"/>
              <a:cs typeface="UTM Caviar" panose="02040603050506020204" charset="0"/>
            </a:endParaRPr>
          </a:p>
        </p:txBody>
      </p:sp>
      <p:pic>
        <p:nvPicPr>
          <p:cNvPr id="7" name="Content Placeholder 4" descr="A blue text on a black background&#10;&#10;Description automatically generated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499" b="25918"/>
          <a:stretch>
            <a:fillRect/>
          </a:stretch>
        </p:blipFill>
        <p:spPr>
          <a:xfrm>
            <a:off x="-228204" y="1832588"/>
            <a:ext cx="12678820" cy="489301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Ending Slide"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251200" y="2996230"/>
            <a:ext cx="5689600" cy="86553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UTM Caviar" panose="02040603050506020204" charset="0"/>
                <a:cs typeface="UTM Caviar" panose="0204060305050602020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>
            <a:lvl1pPr>
              <a:defRPr>
                <a:latin typeface="UTM Caviar" panose="02040603050506020204" charset="0"/>
                <a:cs typeface="UTM Caviar" panose="02040603050506020204" charset="0"/>
              </a:defRPr>
            </a:lvl1pPr>
            <a:lvl2pPr>
              <a:defRPr>
                <a:latin typeface="UTM Caviar" panose="02040603050506020204" charset="0"/>
                <a:cs typeface="UTM Caviar" panose="02040603050506020204" charset="0"/>
              </a:defRPr>
            </a:lvl2pPr>
            <a:lvl3pPr>
              <a:defRPr>
                <a:latin typeface="UTM Caviar" panose="02040603050506020204" charset="0"/>
                <a:cs typeface="UTM Caviar" panose="02040603050506020204" charset="0"/>
              </a:defRPr>
            </a:lvl3pPr>
            <a:lvl4pPr>
              <a:defRPr>
                <a:latin typeface="UTM Caviar" panose="02040603050506020204" charset="0"/>
                <a:cs typeface="UTM Caviar" panose="02040603050506020204" charset="0"/>
              </a:defRPr>
            </a:lvl4pPr>
            <a:lvl5pPr>
              <a:defRPr>
                <a:latin typeface="UTM Caviar" panose="02040603050506020204" charset="0"/>
                <a:cs typeface="UTM Caviar" panose="0204060305050602020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Text Box 6"/>
          <p:cNvSpPr txBox="1"/>
          <p:nvPr userDrawn="1"/>
        </p:nvSpPr>
        <p:spPr>
          <a:xfrm>
            <a:off x="8109585" y="130365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vi-VN" altLang="en-GB">
                <a:latin typeface="UTM Caviar" panose="02040603050506020204" charset="0"/>
                <a:cs typeface="UTM Caviar" panose="02040603050506020204" charset="0"/>
              </a:rPr>
              <a:t>fdsdfdfs</a:t>
            </a:r>
            <a:endParaRPr lang="vi-VN" altLang="en-GB">
              <a:latin typeface="UTM Caviar" panose="02040603050506020204" charset="0"/>
              <a:cs typeface="UTM Caviar" panose="02040603050506020204" charset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696000" y="360000"/>
            <a:ext cx="10800000" cy="720000"/>
          </a:xfrm>
        </p:spPr>
        <p:txBody>
          <a:bodyPr wrap="square" lIns="0" tIns="0" rIns="0" bIns="0">
            <a:normAutofit/>
          </a:bodyPr>
          <a:lstStyle>
            <a:lvl1pPr algn="l" fontAlgn="base"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title</a:t>
            </a:r>
            <a:endParaRPr 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612000" y="6314400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UTM Caviar" panose="02040603050506020204" charset="0"/>
                <a:cs typeface="UTM Caviar" panose="0204060305050602020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>
            <a:lvl1pPr>
              <a:defRPr>
                <a:latin typeface="UTM Caviar" panose="02040603050506020204" charset="0"/>
                <a:cs typeface="UTM Caviar" panose="02040603050506020204" charset="0"/>
              </a:defRPr>
            </a:lvl1pPr>
          </a:lstStyle>
          <a:p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image" Target="../media/image6.png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0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9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29255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75305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Slide Number Placeholder 6"/>
          <p:cNvSpPr>
            <a:spLocks noGrp="1"/>
          </p:cNvSpPr>
          <p:nvPr userDrawn="1"/>
        </p:nvSpPr>
        <p:spPr>
          <a:xfrm>
            <a:off x="5137150" y="6593205"/>
            <a:ext cx="1905000" cy="2647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</a:pPr>
            <a:fld id="{9C5BEA5F-45C3-4BB6-A590-5A9FB25E3428}" type="slidenum">
              <a:rPr lang="en-US" b="1" smtClean="0">
                <a:solidFill>
                  <a:schemeClr val="bg1"/>
                </a:solidFill>
                <a:latin typeface="UTM Caviar" panose="02040603050506020204" charset="0"/>
                <a:cs typeface="UTM Caviar" panose="02040603050506020204" charset="0"/>
              </a:rPr>
            </a:fld>
            <a:endParaRPr lang="en-US" b="1" dirty="0" smtClean="0">
              <a:solidFill>
                <a:schemeClr val="bg1"/>
              </a:solidFill>
              <a:latin typeface="UTM Caviar" panose="02040603050506020204" charset="0"/>
              <a:cs typeface="UTM Caviar" panose="02040603050506020204" charset="0"/>
            </a:endParaRPr>
          </a:p>
        </p:txBody>
      </p:sp>
      <p:sp>
        <p:nvSpPr>
          <p:cNvPr id="17" name="Slide Number Placeholder 6"/>
          <p:cNvSpPr>
            <a:spLocks noGrp="1"/>
          </p:cNvSpPr>
          <p:nvPr userDrawn="1"/>
        </p:nvSpPr>
        <p:spPr>
          <a:xfrm>
            <a:off x="0" y="6593205"/>
            <a:ext cx="1905000" cy="2647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1">
                <a:solidFill>
                  <a:schemeClr val="bg1"/>
                </a:solidFill>
                <a:latin typeface="UTM Caviar" panose="02040603050506020204" charset="0"/>
                <a:cs typeface="UTM Caviar" panose="02040603050506020204" charset="0"/>
                <a:sym typeface="+mn-ea"/>
              </a:rPr>
              <a:t>© </a:t>
            </a:r>
            <a:r>
              <a:rPr lang="en-US" b="1" smtClean="0">
                <a:solidFill>
                  <a:schemeClr val="bg1"/>
                </a:solidFill>
                <a:latin typeface="UTM Caviar" panose="02040603050506020204" charset="0"/>
                <a:cs typeface="UTM Caviar" panose="02040603050506020204" charset="0"/>
                <a:sym typeface="+mn-ea"/>
              </a:rPr>
              <a:t>2025 </a:t>
            </a:r>
            <a:r>
              <a:rPr lang="en-US" b="1" dirty="0">
                <a:solidFill>
                  <a:schemeClr val="bg1"/>
                </a:solidFill>
                <a:latin typeface="UTM Caviar" panose="02040603050506020204" charset="0"/>
                <a:cs typeface="UTM Caviar" panose="02040603050506020204" charset="0"/>
                <a:sym typeface="+mn-ea"/>
              </a:rPr>
              <a:t>- PIFClub</a:t>
            </a:r>
            <a:endParaRPr lang="en-US" b="1" dirty="0">
              <a:solidFill>
                <a:schemeClr val="bg1"/>
              </a:solidFill>
              <a:latin typeface="UTM Caviar" panose="02040603050506020204" charset="0"/>
              <a:cs typeface="UTM Caviar" panose="02040603050506020204" charset="0"/>
            </a:endParaRPr>
          </a:p>
        </p:txBody>
      </p:sp>
      <p:sp>
        <p:nvSpPr>
          <p:cNvPr id="18" name="Slide Number Placeholder 6"/>
          <p:cNvSpPr>
            <a:spLocks noGrp="1"/>
          </p:cNvSpPr>
          <p:nvPr userDrawn="1"/>
        </p:nvSpPr>
        <p:spPr>
          <a:xfrm>
            <a:off x="11169015" y="6566535"/>
            <a:ext cx="640715" cy="2647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vi-VN" altLang="en-US" b="1" smtClean="0">
                <a:solidFill>
                  <a:schemeClr val="bg1"/>
                </a:solidFill>
                <a:latin typeface="UTM Caviar" panose="02040603050506020204" charset="0"/>
                <a:cs typeface="UTM Caviar" panose="02040603050506020204" charset="0"/>
                <a:sym typeface="+mn-ea"/>
              </a:rPr>
              <a:t>Public</a:t>
            </a:r>
            <a:endParaRPr lang="vi-VN" altLang="en-US" b="1" smtClean="0">
              <a:solidFill>
                <a:schemeClr val="bg1"/>
              </a:solidFill>
              <a:latin typeface="UTM Caviar" panose="02040603050506020204" charset="0"/>
              <a:cs typeface="UTM Caviar" panose="02040603050506020204" charset="0"/>
              <a:sym typeface="+mn-ea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032B91"/>
          </a:solidFill>
          <a:latin typeface="UTM Caviar" panose="02040603050506020204" charset="0"/>
          <a:ea typeface="+mj-ea"/>
          <a:cs typeface="UTM Caviar" panose="0204060305050602020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UTM Caviar" panose="02040603050506020204" charset="0"/>
          <a:ea typeface="+mn-ea"/>
          <a:cs typeface="UTM Caviar" panose="0204060305050602020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UTM Caviar" panose="02040603050506020204" charset="0"/>
          <a:ea typeface="+mn-ea"/>
          <a:cs typeface="UTM Caviar" panose="0204060305050602020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UTM Caviar" panose="02040603050506020204" charset="0"/>
          <a:ea typeface="+mn-ea"/>
          <a:cs typeface="UTM Caviar" panose="0204060305050602020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UTM Caviar" panose="02040603050506020204" charset="0"/>
          <a:ea typeface="+mn-ea"/>
          <a:cs typeface="UTM Caviar" panose="0204060305050602020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UTM Caviar" panose="02040603050506020204" charset="0"/>
          <a:ea typeface="+mn-ea"/>
          <a:cs typeface="UTM Caviar" panose="0204060305050602020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tags" Target="../tags/tag24.xml"/><Relationship Id="rId6" Type="http://schemas.openxmlformats.org/officeDocument/2006/relationships/tags" Target="../tags/tag23.xml"/><Relationship Id="rId5" Type="http://schemas.openxmlformats.org/officeDocument/2006/relationships/tags" Target="../tags/tag22.xml"/><Relationship Id="rId4" Type="http://schemas.openxmlformats.org/officeDocument/2006/relationships/tags" Target="../tags/tag21.xml"/><Relationship Id="rId3" Type="http://schemas.openxmlformats.org/officeDocument/2006/relationships/tags" Target="../tags/tag20.xml"/><Relationship Id="rId2" Type="http://schemas.openxmlformats.org/officeDocument/2006/relationships/tags" Target="../tags/tag19.xml"/><Relationship Id="rId1" Type="http://schemas.openxmlformats.org/officeDocument/2006/relationships/tags" Target="../tags/tag18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tags" Target="../tags/tag31.xml"/><Relationship Id="rId6" Type="http://schemas.openxmlformats.org/officeDocument/2006/relationships/tags" Target="../tags/tag30.xml"/><Relationship Id="rId5" Type="http://schemas.openxmlformats.org/officeDocument/2006/relationships/tags" Target="../tags/tag29.xml"/><Relationship Id="rId4" Type="http://schemas.openxmlformats.org/officeDocument/2006/relationships/tags" Target="../tags/tag28.xml"/><Relationship Id="rId3" Type="http://schemas.openxmlformats.org/officeDocument/2006/relationships/tags" Target="../tags/tag27.xml"/><Relationship Id="rId2" Type="http://schemas.openxmlformats.org/officeDocument/2006/relationships/tags" Target="../tags/tag26.xml"/><Relationship Id="rId1" Type="http://schemas.openxmlformats.org/officeDocument/2006/relationships/tags" Target="../tags/tag25.xml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tags" Target="../tags/tag38.xml"/><Relationship Id="rId8" Type="http://schemas.openxmlformats.org/officeDocument/2006/relationships/hyperlink" Target="https://www.wired.com/story/secret-history-facial-recognition/" TargetMode="External"/><Relationship Id="rId7" Type="http://schemas.openxmlformats.org/officeDocument/2006/relationships/tags" Target="../tags/tag37.xml"/><Relationship Id="rId6" Type="http://schemas.openxmlformats.org/officeDocument/2006/relationships/tags" Target="../tags/tag36.xml"/><Relationship Id="rId5" Type="http://schemas.openxmlformats.org/officeDocument/2006/relationships/tags" Target="../tags/tag35.xml"/><Relationship Id="rId4" Type="http://schemas.openxmlformats.org/officeDocument/2006/relationships/tags" Target="../tags/tag34.xml"/><Relationship Id="rId3" Type="http://schemas.openxmlformats.org/officeDocument/2006/relationships/tags" Target="../tags/tag33.xml"/><Relationship Id="rId2" Type="http://schemas.openxmlformats.org/officeDocument/2006/relationships/image" Target="../media/image11.png"/><Relationship Id="rId13" Type="http://schemas.openxmlformats.org/officeDocument/2006/relationships/slideLayout" Target="../slideLayouts/slideLayout2.xml"/><Relationship Id="rId12" Type="http://schemas.openxmlformats.org/officeDocument/2006/relationships/tags" Target="../tags/tag41.xml"/><Relationship Id="rId11" Type="http://schemas.openxmlformats.org/officeDocument/2006/relationships/tags" Target="../tags/tag40.xml"/><Relationship Id="rId10" Type="http://schemas.openxmlformats.org/officeDocument/2006/relationships/tags" Target="../tags/tag39.xml"/><Relationship Id="rId1" Type="http://schemas.openxmlformats.org/officeDocument/2006/relationships/tags" Target="../tags/tag32.xml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tags" Target="../tags/tag48.xml"/><Relationship Id="rId8" Type="http://schemas.openxmlformats.org/officeDocument/2006/relationships/hyperlink" Target="https://www.wired.com/story/secret-history-facial-recognition/" TargetMode="External"/><Relationship Id="rId7" Type="http://schemas.openxmlformats.org/officeDocument/2006/relationships/tags" Target="../tags/tag47.xml"/><Relationship Id="rId6" Type="http://schemas.openxmlformats.org/officeDocument/2006/relationships/tags" Target="../tags/tag46.xml"/><Relationship Id="rId5" Type="http://schemas.openxmlformats.org/officeDocument/2006/relationships/tags" Target="../tags/tag45.xml"/><Relationship Id="rId4" Type="http://schemas.openxmlformats.org/officeDocument/2006/relationships/tags" Target="../tags/tag44.xml"/><Relationship Id="rId3" Type="http://schemas.openxmlformats.org/officeDocument/2006/relationships/tags" Target="../tags/tag43.xml"/><Relationship Id="rId2" Type="http://schemas.openxmlformats.org/officeDocument/2006/relationships/image" Target="../media/image11.png"/><Relationship Id="rId19" Type="http://schemas.openxmlformats.org/officeDocument/2006/relationships/slideLayout" Target="../slideLayouts/slideLayout2.xml"/><Relationship Id="rId18" Type="http://schemas.openxmlformats.org/officeDocument/2006/relationships/hyperlink" Target="https://dl.acm.org/doi/10.1162/jocn.1991.3.1.71" TargetMode="External"/><Relationship Id="rId17" Type="http://schemas.openxmlformats.org/officeDocument/2006/relationships/tags" Target="../tags/tag54.xml"/><Relationship Id="rId16" Type="http://schemas.openxmlformats.org/officeDocument/2006/relationships/image" Target="../media/image13.png"/><Relationship Id="rId15" Type="http://schemas.openxmlformats.org/officeDocument/2006/relationships/tags" Target="../tags/tag53.xml"/><Relationship Id="rId14" Type="http://schemas.openxmlformats.org/officeDocument/2006/relationships/image" Target="../media/image12.png"/><Relationship Id="rId13" Type="http://schemas.openxmlformats.org/officeDocument/2006/relationships/tags" Target="../tags/tag52.xml"/><Relationship Id="rId12" Type="http://schemas.openxmlformats.org/officeDocument/2006/relationships/tags" Target="../tags/tag51.xml"/><Relationship Id="rId11" Type="http://schemas.openxmlformats.org/officeDocument/2006/relationships/tags" Target="../tags/tag50.xml"/><Relationship Id="rId10" Type="http://schemas.openxmlformats.org/officeDocument/2006/relationships/tags" Target="../tags/tag49.xml"/><Relationship Id="rId1" Type="http://schemas.openxmlformats.org/officeDocument/2006/relationships/tags" Target="../tags/tag42.xml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3.png"/><Relationship Id="rId3" Type="http://schemas.openxmlformats.org/officeDocument/2006/relationships/tags" Target="../tags/tag56.xml"/><Relationship Id="rId2" Type="http://schemas.openxmlformats.org/officeDocument/2006/relationships/image" Target="../media/image12.png"/><Relationship Id="rId1" Type="http://schemas.openxmlformats.org/officeDocument/2006/relationships/tags" Target="../tags/tag55.xml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tags" Target="../tags/tag63.xml"/><Relationship Id="rId8" Type="http://schemas.openxmlformats.org/officeDocument/2006/relationships/hyperlink" Target="https://www.wired.com/story/secret-history-facial-recognition/" TargetMode="External"/><Relationship Id="rId7" Type="http://schemas.openxmlformats.org/officeDocument/2006/relationships/tags" Target="../tags/tag62.xml"/><Relationship Id="rId6" Type="http://schemas.openxmlformats.org/officeDocument/2006/relationships/tags" Target="../tags/tag61.xml"/><Relationship Id="rId5" Type="http://schemas.openxmlformats.org/officeDocument/2006/relationships/tags" Target="../tags/tag60.xml"/><Relationship Id="rId4" Type="http://schemas.openxmlformats.org/officeDocument/2006/relationships/tags" Target="../tags/tag59.xml"/><Relationship Id="rId3" Type="http://schemas.openxmlformats.org/officeDocument/2006/relationships/tags" Target="../tags/tag58.xml"/><Relationship Id="rId27" Type="http://schemas.openxmlformats.org/officeDocument/2006/relationships/notesSlide" Target="../notesSlides/notesSlide2.xml"/><Relationship Id="rId26" Type="http://schemas.openxmlformats.org/officeDocument/2006/relationships/slideLayout" Target="../slideLayouts/slideLayout2.xml"/><Relationship Id="rId25" Type="http://schemas.openxmlformats.org/officeDocument/2006/relationships/hyperlink" Target="https://scontent.fhan4-6.fna.fbcdn.net/v/t39.8562-6/240890413_887772915161178_4705912772854439762_n.pdf?_nc_cat=109&amp;ccb=1-7&amp;_nc_sid=e280be&amp;_nc_ohc=XobEujy6NMIQ7kNvwErTswi&amp;_nc_oc=Adn1qeatfESbFfdH5VTQGKlsfNd1xh_nyjxAvQ6v2HhrOLvLjcKGkVkTVp_EMp1oToE&amp;_nc_zt=14&amp;" TargetMode="External"/><Relationship Id="rId24" Type="http://schemas.openxmlformats.org/officeDocument/2006/relationships/tags" Target="../tags/tag74.xml"/><Relationship Id="rId23" Type="http://schemas.openxmlformats.org/officeDocument/2006/relationships/image" Target="../media/image14.png"/><Relationship Id="rId22" Type="http://schemas.openxmlformats.org/officeDocument/2006/relationships/tags" Target="../tags/tag73.xml"/><Relationship Id="rId21" Type="http://schemas.openxmlformats.org/officeDocument/2006/relationships/tags" Target="../tags/tag72.xml"/><Relationship Id="rId20" Type="http://schemas.openxmlformats.org/officeDocument/2006/relationships/tags" Target="../tags/tag71.xml"/><Relationship Id="rId2" Type="http://schemas.openxmlformats.org/officeDocument/2006/relationships/image" Target="../media/image11.png"/><Relationship Id="rId19" Type="http://schemas.openxmlformats.org/officeDocument/2006/relationships/tags" Target="../tags/tag70.xml"/><Relationship Id="rId18" Type="http://schemas.openxmlformats.org/officeDocument/2006/relationships/hyperlink" Target="https://dl.acm.org/doi/10.1162/jocn.1991.3.1.71" TargetMode="External"/><Relationship Id="rId17" Type="http://schemas.openxmlformats.org/officeDocument/2006/relationships/tags" Target="../tags/tag69.xml"/><Relationship Id="rId16" Type="http://schemas.openxmlformats.org/officeDocument/2006/relationships/image" Target="../media/image13.png"/><Relationship Id="rId15" Type="http://schemas.openxmlformats.org/officeDocument/2006/relationships/tags" Target="../tags/tag68.xml"/><Relationship Id="rId14" Type="http://schemas.openxmlformats.org/officeDocument/2006/relationships/image" Target="../media/image12.png"/><Relationship Id="rId13" Type="http://schemas.openxmlformats.org/officeDocument/2006/relationships/tags" Target="../tags/tag67.xml"/><Relationship Id="rId12" Type="http://schemas.openxmlformats.org/officeDocument/2006/relationships/tags" Target="../tags/tag66.xml"/><Relationship Id="rId11" Type="http://schemas.openxmlformats.org/officeDocument/2006/relationships/tags" Target="../tags/tag65.xml"/><Relationship Id="rId10" Type="http://schemas.openxmlformats.org/officeDocument/2006/relationships/tags" Target="../tags/tag64.xml"/><Relationship Id="rId1" Type="http://schemas.openxmlformats.org/officeDocument/2006/relationships/tags" Target="../tags/tag5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1" Type="http://schemas.openxmlformats.org/officeDocument/2006/relationships/tags" Target="../tags/tag75.xml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tags" Target="../tags/tag82.xml"/><Relationship Id="rId8" Type="http://schemas.openxmlformats.org/officeDocument/2006/relationships/hyperlink" Target="https://www.wired.com/story/secret-history-facial-recognition/" TargetMode="External"/><Relationship Id="rId7" Type="http://schemas.openxmlformats.org/officeDocument/2006/relationships/tags" Target="../tags/tag81.xml"/><Relationship Id="rId6" Type="http://schemas.openxmlformats.org/officeDocument/2006/relationships/tags" Target="../tags/tag80.xml"/><Relationship Id="rId5" Type="http://schemas.openxmlformats.org/officeDocument/2006/relationships/tags" Target="../tags/tag79.xml"/><Relationship Id="rId4" Type="http://schemas.openxmlformats.org/officeDocument/2006/relationships/tags" Target="../tags/tag78.xml"/><Relationship Id="rId31" Type="http://schemas.openxmlformats.org/officeDocument/2006/relationships/notesSlide" Target="../notesSlides/notesSlide3.xml"/><Relationship Id="rId30" Type="http://schemas.openxmlformats.org/officeDocument/2006/relationships/slideLayout" Target="../slideLayouts/slideLayout2.xml"/><Relationship Id="rId3" Type="http://schemas.openxmlformats.org/officeDocument/2006/relationships/tags" Target="../tags/tag77.xml"/><Relationship Id="rId29" Type="http://schemas.openxmlformats.org/officeDocument/2006/relationships/tags" Target="../tags/tag96.xml"/><Relationship Id="rId28" Type="http://schemas.openxmlformats.org/officeDocument/2006/relationships/tags" Target="../tags/tag95.xml"/><Relationship Id="rId27" Type="http://schemas.openxmlformats.org/officeDocument/2006/relationships/tags" Target="../tags/tag94.xml"/><Relationship Id="rId26" Type="http://schemas.openxmlformats.org/officeDocument/2006/relationships/image" Target="../media/image15.png"/><Relationship Id="rId25" Type="http://schemas.openxmlformats.org/officeDocument/2006/relationships/hyperlink" Target="https://scontent.fhan4-6.fna.fbcdn.net/v/t39.8562-6/240890413_887772915161178_4705912772854439762_n.pdf?_nc_cat=109&amp;ccb=1-7&amp;_nc_sid=e280be&amp;_nc_ohc=XobEujy6NMIQ7kNvwErTswi&amp;_nc_oc=Adn1qeatfESbFfdH5VTQGKlsfNd1xh_nyjxAvQ6v2HhrOLvLjcKGkVkTVp_EMp1oToE&amp;_nc_zt=14&amp;" TargetMode="External"/><Relationship Id="rId24" Type="http://schemas.openxmlformats.org/officeDocument/2006/relationships/tags" Target="../tags/tag93.xml"/><Relationship Id="rId23" Type="http://schemas.openxmlformats.org/officeDocument/2006/relationships/image" Target="../media/image14.png"/><Relationship Id="rId22" Type="http://schemas.openxmlformats.org/officeDocument/2006/relationships/tags" Target="../tags/tag92.xml"/><Relationship Id="rId21" Type="http://schemas.openxmlformats.org/officeDocument/2006/relationships/tags" Target="../tags/tag91.xml"/><Relationship Id="rId20" Type="http://schemas.openxmlformats.org/officeDocument/2006/relationships/tags" Target="../tags/tag90.xml"/><Relationship Id="rId2" Type="http://schemas.openxmlformats.org/officeDocument/2006/relationships/image" Target="../media/image11.png"/><Relationship Id="rId19" Type="http://schemas.openxmlformats.org/officeDocument/2006/relationships/tags" Target="../tags/tag89.xml"/><Relationship Id="rId18" Type="http://schemas.openxmlformats.org/officeDocument/2006/relationships/hyperlink" Target="https://dl.acm.org/doi/10.1162/jocn.1991.3.1.71" TargetMode="External"/><Relationship Id="rId17" Type="http://schemas.openxmlformats.org/officeDocument/2006/relationships/tags" Target="../tags/tag88.xml"/><Relationship Id="rId16" Type="http://schemas.openxmlformats.org/officeDocument/2006/relationships/image" Target="../media/image13.png"/><Relationship Id="rId15" Type="http://schemas.openxmlformats.org/officeDocument/2006/relationships/tags" Target="../tags/tag87.xml"/><Relationship Id="rId14" Type="http://schemas.openxmlformats.org/officeDocument/2006/relationships/image" Target="../media/image12.png"/><Relationship Id="rId13" Type="http://schemas.openxmlformats.org/officeDocument/2006/relationships/tags" Target="../tags/tag86.xml"/><Relationship Id="rId12" Type="http://schemas.openxmlformats.org/officeDocument/2006/relationships/tags" Target="../tags/tag85.xml"/><Relationship Id="rId11" Type="http://schemas.openxmlformats.org/officeDocument/2006/relationships/tags" Target="../tags/tag84.xml"/><Relationship Id="rId10" Type="http://schemas.openxmlformats.org/officeDocument/2006/relationships/tags" Target="../tags/tag83.xml"/><Relationship Id="rId1" Type="http://schemas.openxmlformats.org/officeDocument/2006/relationships/tags" Target="../tags/tag7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hyperlink" Target="https://arxiv.org/pdf/1503.03832" TargetMode="External"/><Relationship Id="rId2" Type="http://schemas.openxmlformats.org/officeDocument/2006/relationships/hyperlink" Target="https://arsfutura.com/blog/face-recognition-with-facenet-and-mtcnn" TargetMode="External"/><Relationship Id="rId1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hyperlink" Target="https://drive.google.com/drive/folders/1EM_fBFn771iqBEUAhD5a6Mm0QSa3efs2?usp=sharing" TargetMode="External"/><Relationship Id="rId1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tags" Target="../tags/tag100.xml"/><Relationship Id="rId5" Type="http://schemas.openxmlformats.org/officeDocument/2006/relationships/image" Target="../media/image19.png"/><Relationship Id="rId4" Type="http://schemas.openxmlformats.org/officeDocument/2006/relationships/tags" Target="../tags/tag99.xml"/><Relationship Id="rId3" Type="http://schemas.openxmlformats.org/officeDocument/2006/relationships/hyperlink" Target="https://drive.google.com/drive/folders/1MBONRzWLa3HW08YW2MSO0ar6mMfYvJv0?usp=sharing" TargetMode="External"/><Relationship Id="rId2" Type="http://schemas.openxmlformats.org/officeDocument/2006/relationships/tags" Target="../tags/tag98.xml"/><Relationship Id="rId1" Type="http://schemas.openxmlformats.org/officeDocument/2006/relationships/tags" Target="../tags/tag9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hyperlink" Target="https://machinelearningcoban.com/2017/04/09/smv/" TargetMode="External"/><Relationship Id="rId1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hyperlink" Target="https://drive.google.com/drive/folders/1l7zWkCAdQg0JjfmEisCY7woRvJ-OM-33?usp=drive_link" TargetMode="Externa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1" Type="http://schemas.openxmlformats.org/officeDocument/2006/relationships/hyperlink" Target="https://www.youtube.com/watch?v=nT_PXjLol_8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hyperlink" Target="https://www.researchgate.net/figure/Preprocessing-for-faces-Face-detection-is-performed-using-the-method-of-8-The-image_fig2_224062434" TargetMode="External"/><Relationship Id="rId1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tags" Target="../tags/tag10.xml"/><Relationship Id="rId6" Type="http://schemas.openxmlformats.org/officeDocument/2006/relationships/tags" Target="../tags/tag9.xml"/><Relationship Id="rId5" Type="http://schemas.openxmlformats.org/officeDocument/2006/relationships/tags" Target="../tags/tag8.xml"/><Relationship Id="rId4" Type="http://schemas.openxmlformats.org/officeDocument/2006/relationships/tags" Target="../tags/tag7.xml"/><Relationship Id="rId3" Type="http://schemas.openxmlformats.org/officeDocument/2006/relationships/tags" Target="../tags/tag6.xml"/><Relationship Id="rId2" Type="http://schemas.openxmlformats.org/officeDocument/2006/relationships/tags" Target="../tags/tag5.xml"/><Relationship Id="rId1" Type="http://schemas.openxmlformats.org/officeDocument/2006/relationships/tags" Target="../tags/tag4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tags" Target="../tags/tag17.xml"/><Relationship Id="rId6" Type="http://schemas.openxmlformats.org/officeDocument/2006/relationships/tags" Target="../tags/tag16.xml"/><Relationship Id="rId5" Type="http://schemas.openxmlformats.org/officeDocument/2006/relationships/tags" Target="../tags/tag15.xml"/><Relationship Id="rId4" Type="http://schemas.openxmlformats.org/officeDocument/2006/relationships/tags" Target="../tags/tag14.xml"/><Relationship Id="rId3" Type="http://schemas.openxmlformats.org/officeDocument/2006/relationships/tags" Target="../tags/tag13.xml"/><Relationship Id="rId2" Type="http://schemas.openxmlformats.org/officeDocument/2006/relationships/tags" Target="../tags/tag12.xml"/><Relationship Id="rId1" Type="http://schemas.openxmlformats.org/officeDocument/2006/relationships/tags" Target="../tags/tag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035349" y="2266088"/>
            <a:ext cx="7615311" cy="2325060"/>
          </a:xfrm>
        </p:spPr>
        <p:txBody>
          <a:bodyPr>
            <a:normAutofit/>
          </a:bodyPr>
          <a:lstStyle/>
          <a:p>
            <a:r>
              <a:rPr lang="en-US">
                <a:latin typeface="UTM Caviar" panose="02040603050506020204" charset="0"/>
                <a:cs typeface="UTM Caviar" panose="02040603050506020204" charset="0"/>
              </a:rPr>
              <a:t>FACE </a:t>
            </a:r>
            <a:r>
              <a:rPr lang="en-US">
                <a:solidFill>
                  <a:schemeClr val="tx1"/>
                </a:solidFill>
                <a:uFillTx/>
                <a:latin typeface="UTM Caviar" panose="02040603050506020204" charset="0"/>
                <a:cs typeface="UTM Caviar" panose="02040603050506020204" charset="0"/>
              </a:rPr>
              <a:t>RECOGNITION</a:t>
            </a:r>
            <a:endParaRPr lang="en-US">
              <a:solidFill>
                <a:schemeClr val="tx1"/>
              </a:solidFill>
              <a:uFillTx/>
              <a:latin typeface="UTM Caviar" panose="02040603050506020204" charset="0"/>
              <a:cs typeface="UTM Caviar" panose="02040603050506020204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PIFKid 2025</a:t>
            </a:r>
            <a:endParaRPr lang="en-US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Subtitle 2"/>
          <p:cNvSpPr>
            <a:spLocks noGrp="1"/>
          </p:cNvSpPr>
          <p:nvPr/>
        </p:nvSpPr>
        <p:spPr>
          <a:xfrm>
            <a:off x="1718945" y="6276340"/>
            <a:ext cx="8382635" cy="3340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1600" b="1" dirty="0">
                <a:latin typeface="UTM Caviar" panose="02040603050506020204" charset="0"/>
                <a:cs typeface="UTM Caviar" panose="02040603050506020204" charset="0"/>
              </a:rPr>
              <a:t>HCMC, July</a:t>
            </a:r>
            <a:r>
              <a:rPr lang="en-US" sz="1600" b="1">
                <a:latin typeface="UTM Caviar" panose="02040603050506020204" charset="0"/>
                <a:cs typeface="UTM Caviar" panose="02040603050506020204" charset="0"/>
              </a:rPr>
              <a:t> </a:t>
            </a:r>
            <a:r>
              <a:rPr lang="en-US" sz="1600" b="1" smtClean="0">
                <a:latin typeface="UTM Caviar" panose="02040603050506020204" charset="0"/>
                <a:cs typeface="UTM Caviar" panose="02040603050506020204" charset="0"/>
              </a:rPr>
              <a:t>2025</a:t>
            </a:r>
            <a:endParaRPr lang="en-US" sz="1600" b="1" dirty="0">
              <a:latin typeface="UTM Caviar" panose="02040603050506020204" charset="0"/>
              <a:cs typeface="UTM Caviar" panose="02040603050506020204" charset="0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10200640" y="4399280"/>
            <a:ext cx="1158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GB">
                <a:latin typeface="UTM Caviar" panose="02040603050506020204" charset="0"/>
                <a:cs typeface="UTM Caviar" panose="02040603050506020204" charset="0"/>
              </a:rPr>
              <a:t>Khoa</a:t>
            </a:r>
            <a:endParaRPr lang="en-US" altLang="en-GB">
              <a:latin typeface="UTM Caviar" panose="02040603050506020204" charset="0"/>
              <a:cs typeface="UTM Caviar" panose="02040603050506020204" charset="0"/>
            </a:endParaRP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Rectangles 3"/>
          <p:cNvSpPr/>
          <p:nvPr>
            <p:custDataLst>
              <p:tags r:id="rId1"/>
            </p:custDataLst>
          </p:nvPr>
        </p:nvSpPr>
        <p:spPr>
          <a:xfrm>
            <a:off x="1649730" y="1600200"/>
            <a:ext cx="8470265" cy="12776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p>
            <a:pPr algn="ctr"/>
            <a:r>
              <a:rPr lang="en-US" altLang="en-GB">
                <a:solidFill>
                  <a:schemeClr val="bg1"/>
                </a:solidFill>
                <a:latin typeface="UTM Caviar" panose="02040603050506020204" charset="0"/>
                <a:cs typeface="UTM Caviar" panose="02040603050506020204" charset="0"/>
              </a:rPr>
              <a:t>Mục ti</a:t>
            </a:r>
            <a:r>
              <a:rPr lang="en-US" altLang="en-US">
                <a:solidFill>
                  <a:schemeClr val="bg1"/>
                </a:solidFill>
                <a:latin typeface="UTM Caviar" panose="02040603050506020204" charset="0"/>
                <a:cs typeface="UTM Caviar" panose="02040603050506020204" charset="0"/>
              </a:rPr>
              <a:t>ê</a:t>
            </a:r>
            <a:r>
              <a:rPr lang="en-US" altLang="en-GB">
                <a:solidFill>
                  <a:schemeClr val="bg1"/>
                </a:solidFill>
                <a:latin typeface="UTM Caviar" panose="02040603050506020204" charset="0"/>
                <a:cs typeface="UTM Caviar" panose="02040603050506020204" charset="0"/>
              </a:rPr>
              <a:t>u ch</a:t>
            </a:r>
            <a:r>
              <a:rPr lang="en-US" altLang="en-US">
                <a:solidFill>
                  <a:schemeClr val="bg1"/>
                </a:solidFill>
                <a:latin typeface="UTM Caviar" panose="02040603050506020204" charset="0"/>
                <a:cs typeface="UTM Caviar" panose="02040603050506020204" charset="0"/>
              </a:rPr>
              <a:t>í</a:t>
            </a:r>
            <a:r>
              <a:rPr lang="en-US" altLang="en-GB">
                <a:solidFill>
                  <a:schemeClr val="bg1"/>
                </a:solidFill>
                <a:latin typeface="UTM Caviar" panose="02040603050506020204" charset="0"/>
                <a:cs typeface="UTM Caviar" panose="02040603050506020204" charset="0"/>
              </a:rPr>
              <a:t>nh của Face Recognition (Nhận diện khuôn mặt) là g</a:t>
            </a:r>
            <a:r>
              <a:rPr lang="en-US" altLang="en-US">
                <a:solidFill>
                  <a:schemeClr val="bg1"/>
                </a:solidFill>
                <a:latin typeface="UTM Caviar" panose="02040603050506020204" charset="0"/>
                <a:cs typeface="UTM Caviar" panose="02040603050506020204" charset="0"/>
              </a:rPr>
              <a:t>ì</a:t>
            </a:r>
            <a:r>
              <a:rPr lang="en-US" altLang="en-GB">
                <a:solidFill>
                  <a:schemeClr val="bg1"/>
                </a:solidFill>
                <a:latin typeface="UTM Caviar" panose="02040603050506020204" charset="0"/>
                <a:cs typeface="UTM Caviar" panose="02040603050506020204" charset="0"/>
              </a:rPr>
              <a:t>?</a:t>
            </a:r>
            <a:endParaRPr lang="en-US" altLang="en-GB">
              <a:solidFill>
                <a:schemeClr val="bg1"/>
              </a:solidFill>
              <a:latin typeface="UTM Caviar" panose="02040603050506020204" charset="0"/>
              <a:cs typeface="UTM Caviar" panose="02040603050506020204" charset="0"/>
            </a:endParaRPr>
          </a:p>
        </p:txBody>
      </p:sp>
      <p:sp>
        <p:nvSpPr>
          <p:cNvPr id="5" name="Rectangles 4"/>
          <p:cNvSpPr/>
          <p:nvPr>
            <p:custDataLst>
              <p:tags r:id="rId2"/>
            </p:custDataLst>
          </p:nvPr>
        </p:nvSpPr>
        <p:spPr>
          <a:xfrm>
            <a:off x="1649730" y="3269615"/>
            <a:ext cx="4224655" cy="1032510"/>
          </a:xfrm>
          <a:prstGeom prst="rect">
            <a:avLst/>
          </a:prstGeom>
          <a:solidFill>
            <a:schemeClr val="accent1"/>
          </a:solidFill>
          <a:ln w="12700" cmpd="sng">
            <a:solidFill>
              <a:schemeClr val="bg1"/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p>
            <a:pPr algn="ctr"/>
            <a:r>
              <a:rPr lang="en-US" altLang="en-GB">
                <a:solidFill>
                  <a:schemeClr val="bg1"/>
                </a:solidFill>
                <a:latin typeface="UTM Caviar" panose="02040603050506020204" charset="0"/>
                <a:cs typeface="UTM Caviar" panose="02040603050506020204" charset="0"/>
              </a:rPr>
              <a:t>X</a:t>
            </a:r>
            <a:r>
              <a:rPr lang="en-US" altLang="en-US">
                <a:solidFill>
                  <a:schemeClr val="bg1"/>
                </a:solidFill>
                <a:latin typeface="UTM Caviar" panose="02040603050506020204" charset="0"/>
                <a:cs typeface="UTM Caviar" panose="02040603050506020204" charset="0"/>
              </a:rPr>
              <a:t>á</a:t>
            </a:r>
            <a:r>
              <a:rPr lang="en-US" altLang="en-GB">
                <a:solidFill>
                  <a:schemeClr val="bg1"/>
                </a:solidFill>
                <a:latin typeface="UTM Caviar" panose="02040603050506020204" charset="0"/>
                <a:cs typeface="UTM Caviar" panose="02040603050506020204" charset="0"/>
              </a:rPr>
              <a:t>c </a:t>
            </a:r>
            <a:r>
              <a:rPr lang="en-US" altLang="en-US">
                <a:solidFill>
                  <a:schemeClr val="bg1"/>
                </a:solidFill>
                <a:latin typeface="UTM Caviar" panose="02040603050506020204" charset="0"/>
                <a:cs typeface="UTM Caviar" panose="02040603050506020204" charset="0"/>
              </a:rPr>
              <a:t>đ</a:t>
            </a:r>
            <a:r>
              <a:rPr lang="en-US" altLang="en-GB">
                <a:solidFill>
                  <a:schemeClr val="bg1"/>
                </a:solidFill>
                <a:latin typeface="UTM Caviar" panose="02040603050506020204" charset="0"/>
                <a:cs typeface="UTM Caviar" panose="02040603050506020204" charset="0"/>
              </a:rPr>
              <a:t>ịnh "ai" là ng</a:t>
            </a:r>
            <a:r>
              <a:rPr lang="en-US" altLang="en-US">
                <a:solidFill>
                  <a:schemeClr val="bg1"/>
                </a:solidFill>
                <a:latin typeface="UTM Caviar" panose="02040603050506020204" charset="0"/>
                <a:cs typeface="UTM Caviar" panose="02040603050506020204" charset="0"/>
              </a:rPr>
              <a:t>ư</a:t>
            </a:r>
            <a:r>
              <a:rPr lang="en-US" altLang="en-GB">
                <a:solidFill>
                  <a:schemeClr val="bg1"/>
                </a:solidFill>
                <a:latin typeface="UTM Caviar" panose="02040603050506020204" charset="0"/>
                <a:cs typeface="UTM Caviar" panose="02040603050506020204" charset="0"/>
              </a:rPr>
              <a:t>ời trong bức ảnh.</a:t>
            </a:r>
            <a:endParaRPr lang="en-US" altLang="en-GB">
              <a:solidFill>
                <a:schemeClr val="bg1"/>
              </a:solidFill>
              <a:latin typeface="UTM Caviar" panose="02040603050506020204" charset="0"/>
              <a:cs typeface="UTM Caviar" panose="02040603050506020204" charset="0"/>
            </a:endParaRPr>
          </a:p>
        </p:txBody>
      </p:sp>
      <p:sp>
        <p:nvSpPr>
          <p:cNvPr id="6" name="Rectangles 5"/>
          <p:cNvSpPr/>
          <p:nvPr>
            <p:custDataLst>
              <p:tags r:id="rId3"/>
            </p:custDataLst>
          </p:nvPr>
        </p:nvSpPr>
        <p:spPr>
          <a:xfrm>
            <a:off x="5874385" y="3269615"/>
            <a:ext cx="4224655" cy="1032510"/>
          </a:xfrm>
          <a:prstGeom prst="rect">
            <a:avLst/>
          </a:prstGeom>
          <a:solidFill>
            <a:schemeClr val="accent1"/>
          </a:solidFill>
          <a:ln w="12700" cmpd="sng">
            <a:solidFill>
              <a:schemeClr val="bg1"/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p>
            <a:pPr algn="ctr"/>
            <a:r>
              <a:rPr lang="en-US" altLang="en-GB">
                <a:solidFill>
                  <a:schemeClr val="bg1"/>
                </a:solidFill>
                <a:latin typeface="UTM Caviar" panose="02040603050506020204" charset="0"/>
                <a:cs typeface="UTM Caviar" panose="02040603050506020204" charset="0"/>
              </a:rPr>
              <a:t>Cắt và c</a:t>
            </a:r>
            <a:r>
              <a:rPr lang="en-US" altLang="en-US">
                <a:solidFill>
                  <a:schemeClr val="bg1"/>
                </a:solidFill>
                <a:latin typeface="UTM Caviar" panose="02040603050506020204" charset="0"/>
                <a:cs typeface="UTM Caviar" panose="02040603050506020204" charset="0"/>
              </a:rPr>
              <a:t>ă</a:t>
            </a:r>
            <a:r>
              <a:rPr lang="en-US" altLang="en-GB">
                <a:solidFill>
                  <a:schemeClr val="bg1"/>
                </a:solidFill>
                <a:latin typeface="UTM Caviar" panose="02040603050506020204" charset="0"/>
                <a:cs typeface="UTM Caviar" panose="02040603050506020204" charset="0"/>
              </a:rPr>
              <a:t>n chỉnh khuôn mặt.</a:t>
            </a:r>
            <a:endParaRPr lang="en-US" altLang="en-GB">
              <a:solidFill>
                <a:schemeClr val="bg1"/>
              </a:solidFill>
              <a:latin typeface="UTM Caviar" panose="02040603050506020204" charset="0"/>
              <a:cs typeface="UTM Caviar" panose="02040603050506020204" charset="0"/>
            </a:endParaRPr>
          </a:p>
        </p:txBody>
      </p:sp>
      <p:sp>
        <p:nvSpPr>
          <p:cNvPr id="7" name="Rectangles 6"/>
          <p:cNvSpPr/>
          <p:nvPr>
            <p:custDataLst>
              <p:tags r:id="rId4"/>
            </p:custDataLst>
          </p:nvPr>
        </p:nvSpPr>
        <p:spPr>
          <a:xfrm>
            <a:off x="1649730" y="4302125"/>
            <a:ext cx="4224655" cy="1032510"/>
          </a:xfrm>
          <a:prstGeom prst="rect">
            <a:avLst/>
          </a:prstGeom>
          <a:solidFill>
            <a:schemeClr val="accent1"/>
          </a:solidFill>
          <a:ln w="12700" cmpd="sng">
            <a:solidFill>
              <a:schemeClr val="bg1"/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p>
            <a:pPr algn="ctr"/>
            <a:r>
              <a:rPr lang="en-US" altLang="en-GB">
                <a:solidFill>
                  <a:schemeClr val="bg1"/>
                </a:solidFill>
                <a:latin typeface="UTM Caviar" panose="02040603050506020204" charset="0"/>
                <a:cs typeface="UTM Caviar" panose="02040603050506020204" charset="0"/>
              </a:rPr>
              <a:t>Tạo ra c</a:t>
            </a:r>
            <a:r>
              <a:rPr lang="en-US" altLang="en-US">
                <a:solidFill>
                  <a:schemeClr val="bg1"/>
                </a:solidFill>
                <a:latin typeface="UTM Caviar" panose="02040603050506020204" charset="0"/>
                <a:cs typeface="UTM Caviar" panose="02040603050506020204" charset="0"/>
              </a:rPr>
              <a:t>á</a:t>
            </a:r>
            <a:r>
              <a:rPr lang="en-US" altLang="en-GB">
                <a:solidFill>
                  <a:schemeClr val="bg1"/>
                </a:solidFill>
                <a:latin typeface="UTM Caviar" panose="02040603050506020204" charset="0"/>
                <a:cs typeface="UTM Caviar" panose="02040603050506020204" charset="0"/>
              </a:rPr>
              <a:t>c </a:t>
            </a:r>
            <a:r>
              <a:rPr lang="en-US" altLang="en-US">
                <a:solidFill>
                  <a:schemeClr val="bg1"/>
                </a:solidFill>
                <a:latin typeface="UTM Caviar" panose="02040603050506020204" charset="0"/>
                <a:cs typeface="UTM Caviar" panose="02040603050506020204" charset="0"/>
              </a:rPr>
              <a:t>đ</a:t>
            </a:r>
            <a:r>
              <a:rPr lang="en-US" altLang="en-GB">
                <a:solidFill>
                  <a:schemeClr val="bg1"/>
                </a:solidFill>
                <a:latin typeface="UTM Caviar" panose="02040603050506020204" charset="0"/>
                <a:cs typeface="UTM Caviar" panose="02040603050506020204" charset="0"/>
              </a:rPr>
              <a:t>iểm mốc tr</a:t>
            </a:r>
            <a:r>
              <a:rPr lang="en-US" altLang="en-US">
                <a:solidFill>
                  <a:schemeClr val="bg1"/>
                </a:solidFill>
                <a:latin typeface="UTM Caviar" panose="02040603050506020204" charset="0"/>
                <a:cs typeface="UTM Caviar" panose="02040603050506020204" charset="0"/>
              </a:rPr>
              <a:t>ê</a:t>
            </a:r>
            <a:r>
              <a:rPr lang="en-US" altLang="en-GB">
                <a:solidFill>
                  <a:schemeClr val="bg1"/>
                </a:solidFill>
                <a:latin typeface="UTM Caviar" panose="02040603050506020204" charset="0"/>
                <a:cs typeface="UTM Caviar" panose="02040603050506020204" charset="0"/>
              </a:rPr>
              <a:t>n khuôn mặt.</a:t>
            </a:r>
            <a:endParaRPr lang="en-US" altLang="en-GB">
              <a:solidFill>
                <a:schemeClr val="bg1"/>
              </a:solidFill>
              <a:latin typeface="UTM Caviar" panose="02040603050506020204" charset="0"/>
              <a:cs typeface="UTM Caviar" panose="02040603050506020204" charset="0"/>
            </a:endParaRPr>
          </a:p>
        </p:txBody>
      </p:sp>
      <p:sp>
        <p:nvSpPr>
          <p:cNvPr id="8" name="Rectangles 7"/>
          <p:cNvSpPr/>
          <p:nvPr>
            <p:custDataLst>
              <p:tags r:id="rId5"/>
            </p:custDataLst>
          </p:nvPr>
        </p:nvSpPr>
        <p:spPr>
          <a:xfrm>
            <a:off x="5874385" y="4302125"/>
            <a:ext cx="4224655" cy="1032510"/>
          </a:xfrm>
          <a:prstGeom prst="rect">
            <a:avLst/>
          </a:prstGeom>
          <a:solidFill>
            <a:schemeClr val="accent1"/>
          </a:solidFill>
          <a:ln w="12700" cmpd="sng">
            <a:solidFill>
              <a:schemeClr val="bg1"/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p>
            <a:pPr algn="ctr"/>
            <a:r>
              <a:rPr lang="en-US" altLang="en-GB">
                <a:solidFill>
                  <a:schemeClr val="bg1"/>
                </a:solidFill>
                <a:latin typeface="UTM Caviar" panose="02040603050506020204" charset="0"/>
                <a:cs typeface="UTM Caviar" panose="02040603050506020204" charset="0"/>
              </a:rPr>
              <a:t>Chỉ ph</a:t>
            </a:r>
            <a:r>
              <a:rPr lang="en-US" altLang="en-US">
                <a:solidFill>
                  <a:schemeClr val="bg1"/>
                </a:solidFill>
                <a:latin typeface="UTM Caviar" panose="02040603050506020204" charset="0"/>
                <a:cs typeface="UTM Caviar" panose="02040603050506020204" charset="0"/>
              </a:rPr>
              <a:t>á</a:t>
            </a:r>
            <a:r>
              <a:rPr lang="en-US" altLang="en-GB">
                <a:solidFill>
                  <a:schemeClr val="bg1"/>
                </a:solidFill>
                <a:latin typeface="UTM Caviar" panose="02040603050506020204" charset="0"/>
                <a:cs typeface="UTM Caviar" panose="02040603050506020204" charset="0"/>
              </a:rPr>
              <a:t>t hiện vị tr</a:t>
            </a:r>
            <a:r>
              <a:rPr lang="en-US" altLang="en-US">
                <a:solidFill>
                  <a:schemeClr val="bg1"/>
                </a:solidFill>
                <a:latin typeface="UTM Caviar" panose="02040603050506020204" charset="0"/>
                <a:cs typeface="UTM Caviar" panose="02040603050506020204" charset="0"/>
              </a:rPr>
              <a:t>í</a:t>
            </a:r>
            <a:r>
              <a:rPr lang="en-US" altLang="en-GB">
                <a:solidFill>
                  <a:schemeClr val="bg1"/>
                </a:solidFill>
                <a:latin typeface="UTM Caviar" panose="02040603050506020204" charset="0"/>
                <a:cs typeface="UTM Caviar" panose="02040603050506020204" charset="0"/>
              </a:rPr>
              <a:t> của khuôn mặt.</a:t>
            </a:r>
            <a:endParaRPr lang="en-US" altLang="en-GB">
              <a:solidFill>
                <a:schemeClr val="bg1"/>
              </a:solidFill>
              <a:latin typeface="UTM Caviar" panose="02040603050506020204" charset="0"/>
              <a:cs typeface="UTM Caviar" panose="02040603050506020204" charset="0"/>
            </a:endParaRPr>
          </a:p>
        </p:txBody>
      </p:sp>
      <p:sp>
        <p:nvSpPr>
          <p:cNvPr id="12" name="Title 10"/>
          <p:cNvSpPr>
            <a:spLocks noGrp="1"/>
          </p:cNvSpPr>
          <p:nvPr>
            <p:custDataLst>
              <p:tags r:id="rId6"/>
            </p:custDataLst>
          </p:nvPr>
        </p:nvSpPr>
        <p:spPr>
          <a:xfrm>
            <a:off x="259080" y="322580"/>
            <a:ext cx="11662410" cy="4610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marR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  <a:defRPr kumimoji="0" lang="vi-VN" altLang="en-US" sz="4000" b="1" i="0" u="none" strike="noStrike" kern="1200" cap="none" spc="0" normalizeH="0" baseline="0" noProof="1">
                <a:solidFill>
                  <a:srgbClr val="3B4F82"/>
                </a:solidFill>
                <a:latin typeface="+mj-lt"/>
                <a:ea typeface="+mj-ea"/>
                <a:cs typeface="Bahnschrift" panose="020B0502040204020203" charset="0"/>
              </a:defRPr>
            </a:lvl1pPr>
          </a:lstStyle>
          <a:p>
            <a:r>
              <a:rPr altLang="en-US">
                <a:solidFill>
                  <a:schemeClr val="accent1"/>
                </a:solidFill>
                <a:latin typeface="UTM Caviar" panose="02040603050506020204" charset="0"/>
                <a:cs typeface="UTM Caviar" panose="02040603050506020204" charset="0"/>
              </a:rPr>
              <a:t>Some Quiz</a:t>
            </a:r>
            <a:endParaRPr altLang="en-US">
              <a:solidFill>
                <a:schemeClr val="accent1"/>
              </a:solidFill>
              <a:latin typeface="UTM Caviar" panose="02040603050506020204" charset="0"/>
              <a:cs typeface="UTM Caviar" panose="02040603050506020204" charset="0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Rectangles 3"/>
          <p:cNvSpPr/>
          <p:nvPr>
            <p:custDataLst>
              <p:tags r:id="rId1"/>
            </p:custDataLst>
          </p:nvPr>
        </p:nvSpPr>
        <p:spPr>
          <a:xfrm>
            <a:off x="1649730" y="1600200"/>
            <a:ext cx="8470265" cy="12776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p>
            <a:pPr algn="ctr"/>
            <a:r>
              <a:rPr lang="en-US" altLang="en-GB">
                <a:solidFill>
                  <a:schemeClr val="bg1"/>
                </a:solidFill>
                <a:latin typeface="UTM Caviar" panose="02040603050506020204" charset="0"/>
                <a:cs typeface="UTM Caviar" panose="02040603050506020204" charset="0"/>
              </a:rPr>
              <a:t>Mục ti</a:t>
            </a:r>
            <a:r>
              <a:rPr lang="en-US" altLang="en-US">
                <a:solidFill>
                  <a:schemeClr val="bg1"/>
                </a:solidFill>
                <a:latin typeface="UTM Caviar" panose="02040603050506020204" charset="0"/>
                <a:cs typeface="UTM Caviar" panose="02040603050506020204" charset="0"/>
              </a:rPr>
              <a:t>ê</a:t>
            </a:r>
            <a:r>
              <a:rPr lang="en-US" altLang="en-GB">
                <a:solidFill>
                  <a:schemeClr val="bg1"/>
                </a:solidFill>
                <a:latin typeface="UTM Caviar" panose="02040603050506020204" charset="0"/>
                <a:cs typeface="UTM Caviar" panose="02040603050506020204" charset="0"/>
              </a:rPr>
              <a:t>u ch</a:t>
            </a:r>
            <a:r>
              <a:rPr lang="en-US" altLang="en-US">
                <a:solidFill>
                  <a:schemeClr val="bg1"/>
                </a:solidFill>
                <a:latin typeface="UTM Caviar" panose="02040603050506020204" charset="0"/>
                <a:cs typeface="UTM Caviar" panose="02040603050506020204" charset="0"/>
              </a:rPr>
              <a:t>í</a:t>
            </a:r>
            <a:r>
              <a:rPr lang="en-US" altLang="en-GB">
                <a:solidFill>
                  <a:schemeClr val="bg1"/>
                </a:solidFill>
                <a:latin typeface="UTM Caviar" panose="02040603050506020204" charset="0"/>
                <a:cs typeface="UTM Caviar" panose="02040603050506020204" charset="0"/>
              </a:rPr>
              <a:t>nh của Face Recognition (Nhận diện khuôn mặt) là g</a:t>
            </a:r>
            <a:r>
              <a:rPr lang="en-US" altLang="en-US">
                <a:solidFill>
                  <a:schemeClr val="bg1"/>
                </a:solidFill>
                <a:latin typeface="UTM Caviar" panose="02040603050506020204" charset="0"/>
                <a:cs typeface="UTM Caviar" panose="02040603050506020204" charset="0"/>
              </a:rPr>
              <a:t>ì</a:t>
            </a:r>
            <a:r>
              <a:rPr lang="en-US" altLang="en-GB">
                <a:solidFill>
                  <a:schemeClr val="bg1"/>
                </a:solidFill>
                <a:latin typeface="UTM Caviar" panose="02040603050506020204" charset="0"/>
                <a:cs typeface="UTM Caviar" panose="02040603050506020204" charset="0"/>
              </a:rPr>
              <a:t>?</a:t>
            </a:r>
            <a:endParaRPr lang="en-US" altLang="en-GB">
              <a:solidFill>
                <a:schemeClr val="bg1"/>
              </a:solidFill>
              <a:latin typeface="UTM Caviar" panose="02040603050506020204" charset="0"/>
              <a:cs typeface="UTM Caviar" panose="02040603050506020204" charset="0"/>
            </a:endParaRPr>
          </a:p>
        </p:txBody>
      </p:sp>
      <p:sp>
        <p:nvSpPr>
          <p:cNvPr id="5" name="Rectangles 4"/>
          <p:cNvSpPr/>
          <p:nvPr>
            <p:custDataLst>
              <p:tags r:id="rId2"/>
            </p:custDataLst>
          </p:nvPr>
        </p:nvSpPr>
        <p:spPr>
          <a:xfrm>
            <a:off x="1649730" y="3269615"/>
            <a:ext cx="4224655" cy="1032510"/>
          </a:xfrm>
          <a:prstGeom prst="rect">
            <a:avLst/>
          </a:prstGeom>
          <a:solidFill>
            <a:schemeClr val="accent6"/>
          </a:solidFill>
          <a:ln w="12700" cmpd="sng">
            <a:solidFill>
              <a:schemeClr val="bg1"/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p>
            <a:pPr algn="ctr"/>
            <a:r>
              <a:rPr lang="en-US" altLang="en-GB">
                <a:solidFill>
                  <a:schemeClr val="bg1"/>
                </a:solidFill>
                <a:latin typeface="UTM Caviar" panose="02040603050506020204" charset="0"/>
                <a:cs typeface="UTM Caviar" panose="02040603050506020204" charset="0"/>
              </a:rPr>
              <a:t>X</a:t>
            </a:r>
            <a:r>
              <a:rPr lang="en-US" altLang="en-US">
                <a:solidFill>
                  <a:schemeClr val="bg1"/>
                </a:solidFill>
                <a:latin typeface="UTM Caviar" panose="02040603050506020204" charset="0"/>
                <a:cs typeface="UTM Caviar" panose="02040603050506020204" charset="0"/>
              </a:rPr>
              <a:t>á</a:t>
            </a:r>
            <a:r>
              <a:rPr lang="en-US" altLang="en-GB">
                <a:solidFill>
                  <a:schemeClr val="bg1"/>
                </a:solidFill>
                <a:latin typeface="UTM Caviar" panose="02040603050506020204" charset="0"/>
                <a:cs typeface="UTM Caviar" panose="02040603050506020204" charset="0"/>
              </a:rPr>
              <a:t>c </a:t>
            </a:r>
            <a:r>
              <a:rPr lang="en-US" altLang="en-US">
                <a:solidFill>
                  <a:schemeClr val="bg1"/>
                </a:solidFill>
                <a:latin typeface="UTM Caviar" panose="02040603050506020204" charset="0"/>
                <a:cs typeface="UTM Caviar" panose="02040603050506020204" charset="0"/>
              </a:rPr>
              <a:t>đ</a:t>
            </a:r>
            <a:r>
              <a:rPr lang="en-US" altLang="en-GB">
                <a:solidFill>
                  <a:schemeClr val="bg1"/>
                </a:solidFill>
                <a:latin typeface="UTM Caviar" panose="02040603050506020204" charset="0"/>
                <a:cs typeface="UTM Caviar" panose="02040603050506020204" charset="0"/>
              </a:rPr>
              <a:t>ịnh "ai" là ng</a:t>
            </a:r>
            <a:r>
              <a:rPr lang="en-US" altLang="en-US">
                <a:solidFill>
                  <a:schemeClr val="bg1"/>
                </a:solidFill>
                <a:latin typeface="UTM Caviar" panose="02040603050506020204" charset="0"/>
                <a:cs typeface="UTM Caviar" panose="02040603050506020204" charset="0"/>
              </a:rPr>
              <a:t>ư</a:t>
            </a:r>
            <a:r>
              <a:rPr lang="en-US" altLang="en-GB">
                <a:solidFill>
                  <a:schemeClr val="bg1"/>
                </a:solidFill>
                <a:latin typeface="UTM Caviar" panose="02040603050506020204" charset="0"/>
                <a:cs typeface="UTM Caviar" panose="02040603050506020204" charset="0"/>
              </a:rPr>
              <a:t>ời trong bức ảnh.</a:t>
            </a:r>
            <a:endParaRPr lang="en-US" altLang="en-GB">
              <a:solidFill>
                <a:schemeClr val="bg1"/>
              </a:solidFill>
              <a:latin typeface="UTM Caviar" panose="02040603050506020204" charset="0"/>
              <a:cs typeface="UTM Caviar" panose="02040603050506020204" charset="0"/>
            </a:endParaRPr>
          </a:p>
        </p:txBody>
      </p:sp>
      <p:sp>
        <p:nvSpPr>
          <p:cNvPr id="6" name="Rectangles 5"/>
          <p:cNvSpPr/>
          <p:nvPr>
            <p:custDataLst>
              <p:tags r:id="rId3"/>
            </p:custDataLst>
          </p:nvPr>
        </p:nvSpPr>
        <p:spPr>
          <a:xfrm>
            <a:off x="5874385" y="3269615"/>
            <a:ext cx="4224655" cy="1032510"/>
          </a:xfrm>
          <a:prstGeom prst="rect">
            <a:avLst/>
          </a:prstGeom>
          <a:solidFill>
            <a:srgbClr val="FF5959"/>
          </a:solidFill>
          <a:ln w="12700" cmpd="sng">
            <a:solidFill>
              <a:schemeClr val="bg1"/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p>
            <a:pPr algn="ctr"/>
            <a:r>
              <a:rPr lang="en-US" altLang="en-GB">
                <a:solidFill>
                  <a:schemeClr val="bg1"/>
                </a:solidFill>
                <a:latin typeface="UTM Caviar" panose="02040603050506020204" charset="0"/>
                <a:cs typeface="UTM Caviar" panose="02040603050506020204" charset="0"/>
              </a:rPr>
              <a:t>Cắt và c</a:t>
            </a:r>
            <a:r>
              <a:rPr lang="en-US" altLang="en-US">
                <a:solidFill>
                  <a:schemeClr val="bg1"/>
                </a:solidFill>
                <a:latin typeface="UTM Caviar" panose="02040603050506020204" charset="0"/>
                <a:cs typeface="UTM Caviar" panose="02040603050506020204" charset="0"/>
              </a:rPr>
              <a:t>ă</a:t>
            </a:r>
            <a:r>
              <a:rPr lang="en-US" altLang="en-GB">
                <a:solidFill>
                  <a:schemeClr val="bg1"/>
                </a:solidFill>
                <a:latin typeface="UTM Caviar" panose="02040603050506020204" charset="0"/>
                <a:cs typeface="UTM Caviar" panose="02040603050506020204" charset="0"/>
              </a:rPr>
              <a:t>n chỉnh khuôn mặt.</a:t>
            </a:r>
            <a:endParaRPr lang="en-US" altLang="en-GB">
              <a:solidFill>
                <a:schemeClr val="bg1"/>
              </a:solidFill>
              <a:latin typeface="UTM Caviar" panose="02040603050506020204" charset="0"/>
              <a:cs typeface="UTM Caviar" panose="02040603050506020204" charset="0"/>
            </a:endParaRPr>
          </a:p>
        </p:txBody>
      </p:sp>
      <p:sp>
        <p:nvSpPr>
          <p:cNvPr id="7" name="Rectangles 6"/>
          <p:cNvSpPr/>
          <p:nvPr>
            <p:custDataLst>
              <p:tags r:id="rId4"/>
            </p:custDataLst>
          </p:nvPr>
        </p:nvSpPr>
        <p:spPr>
          <a:xfrm>
            <a:off x="1649730" y="4302125"/>
            <a:ext cx="4224655" cy="1032510"/>
          </a:xfrm>
          <a:prstGeom prst="rect">
            <a:avLst/>
          </a:prstGeom>
          <a:solidFill>
            <a:srgbClr val="FF5959"/>
          </a:solidFill>
          <a:ln w="12700" cmpd="sng">
            <a:solidFill>
              <a:schemeClr val="bg1"/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p>
            <a:pPr algn="ctr"/>
            <a:r>
              <a:rPr lang="en-US" altLang="en-GB">
                <a:solidFill>
                  <a:schemeClr val="bg1"/>
                </a:solidFill>
                <a:latin typeface="UTM Caviar" panose="02040603050506020204" charset="0"/>
                <a:cs typeface="UTM Caviar" panose="02040603050506020204" charset="0"/>
              </a:rPr>
              <a:t>Tạo ra c</a:t>
            </a:r>
            <a:r>
              <a:rPr lang="en-US" altLang="en-US">
                <a:solidFill>
                  <a:schemeClr val="bg1"/>
                </a:solidFill>
                <a:latin typeface="UTM Caviar" panose="02040603050506020204" charset="0"/>
                <a:cs typeface="UTM Caviar" panose="02040603050506020204" charset="0"/>
              </a:rPr>
              <a:t>á</a:t>
            </a:r>
            <a:r>
              <a:rPr lang="en-US" altLang="en-GB">
                <a:solidFill>
                  <a:schemeClr val="bg1"/>
                </a:solidFill>
                <a:latin typeface="UTM Caviar" panose="02040603050506020204" charset="0"/>
                <a:cs typeface="UTM Caviar" panose="02040603050506020204" charset="0"/>
              </a:rPr>
              <a:t>c </a:t>
            </a:r>
            <a:r>
              <a:rPr lang="en-US" altLang="en-US">
                <a:solidFill>
                  <a:schemeClr val="bg1"/>
                </a:solidFill>
                <a:latin typeface="UTM Caviar" panose="02040603050506020204" charset="0"/>
                <a:cs typeface="UTM Caviar" panose="02040603050506020204" charset="0"/>
              </a:rPr>
              <a:t>đ</a:t>
            </a:r>
            <a:r>
              <a:rPr lang="en-US" altLang="en-GB">
                <a:solidFill>
                  <a:schemeClr val="bg1"/>
                </a:solidFill>
                <a:latin typeface="UTM Caviar" panose="02040603050506020204" charset="0"/>
                <a:cs typeface="UTM Caviar" panose="02040603050506020204" charset="0"/>
              </a:rPr>
              <a:t>iểm mốc tr</a:t>
            </a:r>
            <a:r>
              <a:rPr lang="en-US" altLang="en-US">
                <a:solidFill>
                  <a:schemeClr val="bg1"/>
                </a:solidFill>
                <a:latin typeface="UTM Caviar" panose="02040603050506020204" charset="0"/>
                <a:cs typeface="UTM Caviar" panose="02040603050506020204" charset="0"/>
              </a:rPr>
              <a:t>ê</a:t>
            </a:r>
            <a:r>
              <a:rPr lang="en-US" altLang="en-GB">
                <a:solidFill>
                  <a:schemeClr val="bg1"/>
                </a:solidFill>
                <a:latin typeface="UTM Caviar" panose="02040603050506020204" charset="0"/>
                <a:cs typeface="UTM Caviar" panose="02040603050506020204" charset="0"/>
              </a:rPr>
              <a:t>n khuôn mặt.</a:t>
            </a:r>
            <a:endParaRPr lang="en-US" altLang="en-GB">
              <a:solidFill>
                <a:schemeClr val="bg1"/>
              </a:solidFill>
              <a:latin typeface="UTM Caviar" panose="02040603050506020204" charset="0"/>
              <a:cs typeface="UTM Caviar" panose="02040603050506020204" charset="0"/>
            </a:endParaRPr>
          </a:p>
        </p:txBody>
      </p:sp>
      <p:sp>
        <p:nvSpPr>
          <p:cNvPr id="8" name="Rectangles 7"/>
          <p:cNvSpPr/>
          <p:nvPr>
            <p:custDataLst>
              <p:tags r:id="rId5"/>
            </p:custDataLst>
          </p:nvPr>
        </p:nvSpPr>
        <p:spPr>
          <a:xfrm>
            <a:off x="5874385" y="4302125"/>
            <a:ext cx="4224655" cy="1032510"/>
          </a:xfrm>
          <a:prstGeom prst="rect">
            <a:avLst/>
          </a:prstGeom>
          <a:solidFill>
            <a:srgbClr val="FF5959"/>
          </a:solidFill>
          <a:ln w="12700" cmpd="sng">
            <a:solidFill>
              <a:schemeClr val="bg1"/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p>
            <a:pPr algn="ctr"/>
            <a:r>
              <a:rPr lang="en-US" altLang="en-GB">
                <a:solidFill>
                  <a:schemeClr val="bg1"/>
                </a:solidFill>
                <a:latin typeface="UTM Caviar" panose="02040603050506020204" charset="0"/>
                <a:cs typeface="UTM Caviar" panose="02040603050506020204" charset="0"/>
              </a:rPr>
              <a:t>Chỉ ph</a:t>
            </a:r>
            <a:r>
              <a:rPr lang="en-US" altLang="en-US">
                <a:solidFill>
                  <a:schemeClr val="bg1"/>
                </a:solidFill>
                <a:latin typeface="UTM Caviar" panose="02040603050506020204" charset="0"/>
                <a:cs typeface="UTM Caviar" panose="02040603050506020204" charset="0"/>
              </a:rPr>
              <a:t>á</a:t>
            </a:r>
            <a:r>
              <a:rPr lang="en-US" altLang="en-GB">
                <a:solidFill>
                  <a:schemeClr val="bg1"/>
                </a:solidFill>
                <a:latin typeface="UTM Caviar" panose="02040603050506020204" charset="0"/>
                <a:cs typeface="UTM Caviar" panose="02040603050506020204" charset="0"/>
              </a:rPr>
              <a:t>t hiện vị tr</a:t>
            </a:r>
            <a:r>
              <a:rPr lang="en-US" altLang="en-US">
                <a:solidFill>
                  <a:schemeClr val="bg1"/>
                </a:solidFill>
                <a:latin typeface="UTM Caviar" panose="02040603050506020204" charset="0"/>
                <a:cs typeface="UTM Caviar" panose="02040603050506020204" charset="0"/>
              </a:rPr>
              <a:t>í</a:t>
            </a:r>
            <a:r>
              <a:rPr lang="en-US" altLang="en-GB">
                <a:solidFill>
                  <a:schemeClr val="bg1"/>
                </a:solidFill>
                <a:latin typeface="UTM Caviar" panose="02040603050506020204" charset="0"/>
                <a:cs typeface="UTM Caviar" panose="02040603050506020204" charset="0"/>
              </a:rPr>
              <a:t> của khuôn mặt.</a:t>
            </a:r>
            <a:endParaRPr lang="en-US" altLang="en-GB">
              <a:solidFill>
                <a:schemeClr val="bg1"/>
              </a:solidFill>
              <a:latin typeface="UTM Caviar" panose="02040603050506020204" charset="0"/>
              <a:cs typeface="UTM Caviar" panose="02040603050506020204" charset="0"/>
            </a:endParaRPr>
          </a:p>
        </p:txBody>
      </p:sp>
      <p:sp>
        <p:nvSpPr>
          <p:cNvPr id="12" name="Title 10"/>
          <p:cNvSpPr>
            <a:spLocks noGrp="1"/>
          </p:cNvSpPr>
          <p:nvPr>
            <p:custDataLst>
              <p:tags r:id="rId6"/>
            </p:custDataLst>
          </p:nvPr>
        </p:nvSpPr>
        <p:spPr>
          <a:xfrm>
            <a:off x="259080" y="322580"/>
            <a:ext cx="11662410" cy="4610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marR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  <a:defRPr kumimoji="0" lang="vi-VN" altLang="en-US" sz="4000" b="1" i="0" u="none" strike="noStrike" kern="1200" cap="none" spc="0" normalizeH="0" baseline="0" noProof="1">
                <a:solidFill>
                  <a:srgbClr val="3B4F82"/>
                </a:solidFill>
                <a:latin typeface="+mj-lt"/>
                <a:ea typeface="+mj-ea"/>
                <a:cs typeface="Bahnschrift" panose="020B0502040204020203" charset="0"/>
              </a:defRPr>
            </a:lvl1pPr>
          </a:lstStyle>
          <a:p>
            <a:r>
              <a:rPr altLang="en-US">
                <a:solidFill>
                  <a:schemeClr val="accent1"/>
                </a:solidFill>
                <a:latin typeface="UTM Caviar" panose="02040603050506020204" charset="0"/>
                <a:cs typeface="UTM Caviar" panose="02040603050506020204" charset="0"/>
              </a:rPr>
              <a:t>Some Quiz</a:t>
            </a:r>
            <a:endParaRPr altLang="en-US">
              <a:solidFill>
                <a:schemeClr val="accent1"/>
              </a:solidFill>
              <a:latin typeface="UTM Caviar" panose="02040603050506020204" charset="0"/>
              <a:cs typeface="UTM Caviar" panose="02040603050506020204" charset="0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/>
              <a:t>1. </a:t>
            </a:r>
            <a:r>
              <a:rPr lang="vi-VN" altLang="en-US"/>
              <a:t>Giới </a:t>
            </a:r>
            <a:r>
              <a:rPr lang="vi-VN" altLang="en-US"/>
              <a:t>thiệu</a:t>
            </a:r>
            <a:endParaRPr lang="vi-VN" altLang="en-US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812800" y="3876040"/>
            <a:ext cx="1107821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1663065" y="3799840"/>
            <a:ext cx="182880" cy="18288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GB" altLang="en-US">
              <a:solidFill>
                <a:schemeClr val="tx1"/>
              </a:solidFill>
              <a:latin typeface="UTM Caviar" panose="02040603050506020204" charset="0"/>
              <a:cs typeface="UTM Caviar" panose="02040603050506020204" charset="0"/>
            </a:endParaRPr>
          </a:p>
        </p:txBody>
      </p:sp>
      <p:sp>
        <p:nvSpPr>
          <p:cNvPr id="10" name="Oval 9"/>
          <p:cNvSpPr/>
          <p:nvPr/>
        </p:nvSpPr>
        <p:spPr>
          <a:xfrm>
            <a:off x="3973195" y="3799840"/>
            <a:ext cx="182880" cy="18288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GB" altLang="en-US">
              <a:solidFill>
                <a:schemeClr val="tx1"/>
              </a:solidFill>
              <a:latin typeface="UTM Caviar" panose="02040603050506020204" charset="0"/>
              <a:cs typeface="UTM Caviar" panose="02040603050506020204" charset="0"/>
            </a:endParaRPr>
          </a:p>
        </p:txBody>
      </p:sp>
      <p:pic>
        <p:nvPicPr>
          <p:cNvPr id="35" name="Content Placeholder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812800" y="1075055"/>
            <a:ext cx="1883410" cy="2552065"/>
          </a:xfrm>
          <a:prstGeom prst="roundRect">
            <a:avLst/>
          </a:prstGeom>
        </p:spPr>
      </p:pic>
      <p:grpSp>
        <p:nvGrpSpPr>
          <p:cNvPr id="19" name="Group 18"/>
          <p:cNvGrpSpPr/>
          <p:nvPr/>
        </p:nvGrpSpPr>
        <p:grpSpPr>
          <a:xfrm>
            <a:off x="616585" y="4041140"/>
            <a:ext cx="2467610" cy="2359660"/>
            <a:chOff x="6923" y="6272"/>
            <a:chExt cx="3886" cy="3716"/>
          </a:xfrm>
        </p:grpSpPr>
        <p:grpSp>
          <p:nvGrpSpPr>
            <p:cNvPr id="17" name="Group 16"/>
            <p:cNvGrpSpPr/>
            <p:nvPr/>
          </p:nvGrpSpPr>
          <p:grpSpPr>
            <a:xfrm>
              <a:off x="6923" y="6272"/>
              <a:ext cx="3676" cy="3716"/>
              <a:chOff x="6388" y="8208"/>
              <a:chExt cx="1548" cy="1364"/>
            </a:xfrm>
          </p:grpSpPr>
          <p:sp>
            <p:nvSpPr>
              <p:cNvPr id="15" name="Rectangles 14"/>
              <p:cNvSpPr/>
              <p:nvPr/>
            </p:nvSpPr>
            <p:spPr>
              <a:xfrm>
                <a:off x="6388" y="8208"/>
                <a:ext cx="1548" cy="136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GB" altLang="en-US">
                  <a:solidFill>
                    <a:schemeClr val="tx1"/>
                  </a:solidFill>
                  <a:latin typeface="UTM Caviar" panose="02040603050506020204" charset="0"/>
                  <a:cs typeface="UTM Caviar" panose="02040603050506020204" charset="0"/>
                </a:endParaRPr>
              </a:p>
            </p:txBody>
          </p:sp>
          <p:sp>
            <p:nvSpPr>
              <p:cNvPr id="16" name="Rectangles 15"/>
              <p:cNvSpPr/>
              <p:nvPr/>
            </p:nvSpPr>
            <p:spPr>
              <a:xfrm>
                <a:off x="6424" y="8233"/>
                <a:ext cx="1481" cy="374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GB" altLang="en-US">
                  <a:solidFill>
                    <a:schemeClr val="tx1"/>
                  </a:solidFill>
                  <a:latin typeface="UTM Caviar" panose="02040603050506020204" charset="0"/>
                  <a:cs typeface="UTM Caviar" panose="02040603050506020204" charset="0"/>
                </a:endParaRPr>
              </a:p>
            </p:txBody>
          </p:sp>
        </p:grpSp>
        <p:grpSp>
          <p:nvGrpSpPr>
            <p:cNvPr id="18" name="Group 17"/>
            <p:cNvGrpSpPr/>
            <p:nvPr/>
          </p:nvGrpSpPr>
          <p:grpSpPr>
            <a:xfrm>
              <a:off x="6999" y="6309"/>
              <a:ext cx="3810" cy="3383"/>
              <a:chOff x="6999" y="6309"/>
              <a:chExt cx="3810" cy="3383"/>
            </a:xfrm>
          </p:grpSpPr>
          <p:sp>
            <p:nvSpPr>
              <p:cNvPr id="11" name="Text Box 10"/>
              <p:cNvSpPr txBox="1"/>
              <p:nvPr>
                <p:custDataLst>
                  <p:tags r:id="rId3"/>
                </p:custDataLst>
              </p:nvPr>
            </p:nvSpPr>
            <p:spPr>
              <a:xfrm>
                <a:off x="7752" y="6679"/>
                <a:ext cx="2216" cy="386"/>
              </a:xfrm>
              <a:prstGeom prst="rect">
                <a:avLst/>
              </a:prstGeom>
              <a:noFill/>
            </p:spPr>
            <p:txBody>
              <a:bodyPr wrap="square" rtlCol="0">
                <a:normAutofit fontScale="90000"/>
              </a:bodyPr>
              <a:p>
                <a:r>
                  <a:rPr lang="en-US" altLang="en-GB" sz="1000">
                    <a:solidFill>
                      <a:schemeClr val="tx1"/>
                    </a:solidFill>
                    <a:latin typeface="UTM Caviar" panose="02040603050506020204" charset="0"/>
                    <a:cs typeface="UTM Caviar" panose="02040603050506020204" charset="0"/>
                  </a:rPr>
                  <a:t> Woodrow Bledsoe</a:t>
                </a:r>
                <a:endParaRPr lang="en-US" altLang="en-GB" sz="1000">
                  <a:solidFill>
                    <a:schemeClr val="tx1"/>
                  </a:solidFill>
                  <a:latin typeface="UTM Caviar" panose="02040603050506020204" charset="0"/>
                  <a:cs typeface="UTM Caviar" panose="02040603050506020204" charset="0"/>
                </a:endParaRPr>
              </a:p>
            </p:txBody>
          </p:sp>
          <p:sp>
            <p:nvSpPr>
              <p:cNvPr id="12" name="Text Box 11"/>
              <p:cNvSpPr txBox="1"/>
              <p:nvPr>
                <p:custDataLst>
                  <p:tags r:id="rId4"/>
                </p:custDataLst>
              </p:nvPr>
            </p:nvSpPr>
            <p:spPr>
              <a:xfrm>
                <a:off x="7296" y="6973"/>
                <a:ext cx="3513" cy="386"/>
              </a:xfrm>
              <a:prstGeom prst="rect">
                <a:avLst/>
              </a:prstGeom>
              <a:noFill/>
            </p:spPr>
            <p:txBody>
              <a:bodyPr wrap="square" rtlCol="0">
                <a:normAutofit/>
              </a:bodyPr>
              <a:p>
                <a:r>
                  <a:rPr lang="en-US" altLang="en-GB" sz="1000">
                    <a:solidFill>
                      <a:schemeClr val="tx1"/>
                    </a:solidFill>
                    <a:latin typeface="UTM Caviar" panose="02040603050506020204" charset="0"/>
                    <a:cs typeface="UTM Caviar" panose="02040603050506020204" charset="0"/>
                  </a:rPr>
                  <a:t>  "Man-Machine Facematching" </a:t>
                </a:r>
                <a:endParaRPr lang="en-US" altLang="en-GB" sz="1000">
                  <a:solidFill>
                    <a:schemeClr val="tx1"/>
                  </a:solidFill>
                  <a:latin typeface="UTM Caviar" panose="02040603050506020204" charset="0"/>
                  <a:cs typeface="UTM Caviar" panose="02040603050506020204" charset="0"/>
                </a:endParaRPr>
              </a:p>
            </p:txBody>
          </p:sp>
          <p:sp>
            <p:nvSpPr>
              <p:cNvPr id="13" name="Text Box 12"/>
              <p:cNvSpPr txBox="1"/>
              <p:nvPr>
                <p:custDataLst>
                  <p:tags r:id="rId5"/>
                </p:custDataLst>
              </p:nvPr>
            </p:nvSpPr>
            <p:spPr>
              <a:xfrm>
                <a:off x="6999" y="7477"/>
                <a:ext cx="3600" cy="2215"/>
              </a:xfrm>
              <a:prstGeom prst="rect">
                <a:avLst/>
              </a:prstGeom>
              <a:noFill/>
            </p:spPr>
            <p:txBody>
              <a:bodyPr wrap="square" rtlCol="0">
                <a:normAutofit/>
              </a:bodyPr>
              <a:p>
                <a:r>
                  <a:rPr lang="en-US" altLang="en-GB" sz="900">
                    <a:solidFill>
                      <a:schemeClr val="tx1"/>
                    </a:solidFill>
                    <a:latin typeface="UTM Caviar" panose="02040603050506020204" charset="0"/>
                    <a:cs typeface="UTM Caviar" panose="02040603050506020204" charset="0"/>
                  </a:rPr>
                  <a:t>  Công nghệ thời </a:t>
                </a:r>
                <a:r>
                  <a:rPr lang="en-US" altLang="en-US" sz="900">
                    <a:solidFill>
                      <a:schemeClr val="tx1"/>
                    </a:solidFill>
                    <a:latin typeface="UTM Caviar" panose="02040603050506020204" charset="0"/>
                    <a:cs typeface="UTM Caviar" panose="02040603050506020204" charset="0"/>
                  </a:rPr>
                  <a:t>đó</a:t>
                </a:r>
                <a:r>
                  <a:rPr lang="en-US" altLang="en-GB" sz="900">
                    <a:solidFill>
                      <a:schemeClr val="tx1"/>
                    </a:solidFill>
                    <a:latin typeface="UTM Caviar" panose="02040603050506020204" charset="0"/>
                    <a:cs typeface="UTM Caviar" panose="02040603050506020204" charset="0"/>
                  </a:rPr>
                  <a:t> c</a:t>
                </a:r>
                <a:r>
                  <a:rPr lang="en-US" altLang="en-US" sz="900">
                    <a:solidFill>
                      <a:schemeClr val="tx1"/>
                    </a:solidFill>
                    <a:latin typeface="UTM Caviar" panose="02040603050506020204" charset="0"/>
                    <a:cs typeface="UTM Caviar" panose="02040603050506020204" charset="0"/>
                  </a:rPr>
                  <a:t>ò</a:t>
                </a:r>
                <a:r>
                  <a:rPr lang="en-US" altLang="en-GB" sz="900">
                    <a:solidFill>
                      <a:schemeClr val="tx1"/>
                    </a:solidFill>
                    <a:latin typeface="UTM Caviar" panose="02040603050506020204" charset="0"/>
                    <a:cs typeface="UTM Caviar" panose="02040603050506020204" charset="0"/>
                  </a:rPr>
                  <a:t>n qu</a:t>
                </a:r>
                <a:r>
                  <a:rPr lang="en-US" altLang="en-US" sz="900">
                    <a:solidFill>
                      <a:schemeClr val="tx1"/>
                    </a:solidFill>
                    <a:latin typeface="UTM Caviar" panose="02040603050506020204" charset="0"/>
                    <a:cs typeface="UTM Caviar" panose="02040603050506020204" charset="0"/>
                  </a:rPr>
                  <a:t>á</a:t>
                </a:r>
                <a:r>
                  <a:rPr lang="en-US" altLang="en-GB" sz="900">
                    <a:solidFill>
                      <a:schemeClr val="tx1"/>
                    </a:solidFill>
                    <a:latin typeface="UTM Caviar" panose="02040603050506020204" charset="0"/>
                    <a:cs typeface="UTM Caviar" panose="02040603050506020204" charset="0"/>
                  </a:rPr>
                  <a:t> s</a:t>
                </a:r>
                <a:r>
                  <a:rPr lang="en-US" altLang="en-US" sz="900">
                    <a:solidFill>
                      <a:schemeClr val="tx1"/>
                    </a:solidFill>
                    <a:latin typeface="UTM Caviar" panose="02040603050506020204" charset="0"/>
                    <a:cs typeface="UTM Caviar" panose="02040603050506020204" charset="0"/>
                  </a:rPr>
                  <a:t>ơ</a:t>
                </a:r>
                <a:r>
                  <a:rPr lang="en-US" altLang="en-GB" sz="900">
                    <a:solidFill>
                      <a:schemeClr val="tx1"/>
                    </a:solidFill>
                    <a:latin typeface="UTM Caviar" panose="02040603050506020204" charset="0"/>
                    <a:cs typeface="UTM Caviar" panose="02040603050506020204" charset="0"/>
                  </a:rPr>
                  <a:t> khai.</a:t>
                </a:r>
                <a:endParaRPr lang="en-US" altLang="en-GB" sz="900">
                  <a:solidFill>
                    <a:schemeClr val="tx1"/>
                  </a:solidFill>
                  <a:latin typeface="UTM Caviar" panose="02040603050506020204" charset="0"/>
                  <a:cs typeface="UTM Caviar" panose="02040603050506020204" charset="0"/>
                </a:endParaRPr>
              </a:p>
              <a:p>
                <a:r>
                  <a:rPr lang="en-US" altLang="en-GB" sz="900">
                    <a:solidFill>
                      <a:schemeClr val="tx1"/>
                    </a:solidFill>
                    <a:latin typeface="UTM Caviar" panose="02040603050506020204" charset="0"/>
                    <a:cs typeface="UTM Caviar" panose="02040603050506020204" charset="0"/>
                  </a:rPr>
                  <a:t>một ng</a:t>
                </a:r>
                <a:r>
                  <a:rPr lang="en-US" altLang="en-US" sz="900">
                    <a:solidFill>
                      <a:schemeClr val="tx1"/>
                    </a:solidFill>
                    <a:latin typeface="UTM Caviar" panose="02040603050506020204" charset="0"/>
                    <a:cs typeface="UTM Caviar" panose="02040603050506020204" charset="0"/>
                  </a:rPr>
                  <a:t>ư</a:t>
                </a:r>
                <a:r>
                  <a:rPr lang="en-US" altLang="en-GB" sz="900">
                    <a:solidFill>
                      <a:schemeClr val="tx1"/>
                    </a:solidFill>
                    <a:latin typeface="UTM Caviar" panose="02040603050506020204" charset="0"/>
                    <a:cs typeface="UTM Caviar" panose="02040603050506020204" charset="0"/>
                  </a:rPr>
                  <a:t>ời vận hành phải thủ công nhập vào m</a:t>
                </a:r>
                <a:r>
                  <a:rPr lang="en-US" altLang="en-US" sz="900">
                    <a:solidFill>
                      <a:schemeClr val="tx1"/>
                    </a:solidFill>
                    <a:latin typeface="UTM Caviar" panose="02040603050506020204" charset="0"/>
                    <a:cs typeface="UTM Caviar" panose="02040603050506020204" charset="0"/>
                  </a:rPr>
                  <a:t>á</a:t>
                </a:r>
                <a:r>
                  <a:rPr lang="en-US" altLang="en-GB" sz="900">
                    <a:solidFill>
                      <a:schemeClr val="tx1"/>
                    </a:solidFill>
                    <a:latin typeface="UTM Caviar" panose="02040603050506020204" charset="0"/>
                    <a:cs typeface="UTM Caviar" panose="02040603050506020204" charset="0"/>
                  </a:rPr>
                  <a:t>y t</a:t>
                </a:r>
                <a:r>
                  <a:rPr lang="en-US" altLang="en-US" sz="900">
                    <a:solidFill>
                      <a:schemeClr val="tx1"/>
                    </a:solidFill>
                    <a:latin typeface="UTM Caviar" panose="02040603050506020204" charset="0"/>
                    <a:cs typeface="UTM Caviar" panose="02040603050506020204" charset="0"/>
                  </a:rPr>
                  <a:t>í</a:t>
                </a:r>
                <a:r>
                  <a:rPr lang="en-US" altLang="en-GB" sz="900">
                    <a:solidFill>
                      <a:schemeClr val="tx1"/>
                    </a:solidFill>
                    <a:latin typeface="UTM Caviar" panose="02040603050506020204" charset="0"/>
                    <a:cs typeface="UTM Caviar" panose="02040603050506020204" charset="0"/>
                  </a:rPr>
                  <a:t>nh tọa </a:t>
                </a:r>
                <a:r>
                  <a:rPr lang="en-US" altLang="en-US" sz="900">
                    <a:solidFill>
                      <a:schemeClr val="tx1"/>
                    </a:solidFill>
                    <a:latin typeface="UTM Caviar" panose="02040603050506020204" charset="0"/>
                    <a:cs typeface="UTM Caviar" panose="02040603050506020204" charset="0"/>
                  </a:rPr>
                  <a:t>đ</a:t>
                </a:r>
                <a:r>
                  <a:rPr lang="en-US" altLang="en-GB" sz="900">
                    <a:solidFill>
                      <a:schemeClr val="tx1"/>
                    </a:solidFill>
                    <a:latin typeface="UTM Caviar" panose="02040603050506020204" charset="0"/>
                    <a:cs typeface="UTM Caviar" panose="02040603050506020204" charset="0"/>
                  </a:rPr>
                  <a:t>ộ của hàng chục </a:t>
                </a:r>
                <a:r>
                  <a:rPr lang="en-US" altLang="en-US" sz="900">
                    <a:solidFill>
                      <a:schemeClr val="tx1"/>
                    </a:solidFill>
                    <a:latin typeface="UTM Caviar" panose="02040603050506020204" charset="0"/>
                    <a:cs typeface="UTM Caviar" panose="02040603050506020204" charset="0"/>
                  </a:rPr>
                  <a:t>đ</a:t>
                </a:r>
                <a:r>
                  <a:rPr lang="en-US" altLang="en-GB" sz="900">
                    <a:solidFill>
                      <a:schemeClr val="tx1"/>
                    </a:solidFill>
                    <a:latin typeface="UTM Caviar" panose="02040603050506020204" charset="0"/>
                    <a:cs typeface="UTM Caviar" panose="02040603050506020204" charset="0"/>
                  </a:rPr>
                  <a:t>iểm tr</a:t>
                </a:r>
                <a:r>
                  <a:rPr lang="en-US" altLang="en-US" sz="900">
                    <a:solidFill>
                      <a:schemeClr val="tx1"/>
                    </a:solidFill>
                    <a:latin typeface="UTM Caviar" panose="02040603050506020204" charset="0"/>
                    <a:cs typeface="UTM Caviar" panose="02040603050506020204" charset="0"/>
                  </a:rPr>
                  <a:t>ê</a:t>
                </a:r>
                <a:r>
                  <a:rPr lang="en-US" altLang="en-GB" sz="900">
                    <a:solidFill>
                      <a:schemeClr val="tx1"/>
                    </a:solidFill>
                    <a:latin typeface="UTM Caviar" panose="02040603050506020204" charset="0"/>
                    <a:cs typeface="UTM Caviar" panose="02040603050506020204" charset="0"/>
                  </a:rPr>
                  <a:t>n khuôn mặt từ bức ảnh. </a:t>
                </a:r>
                <a:endParaRPr lang="en-US" altLang="en-GB" sz="900">
                  <a:solidFill>
                    <a:schemeClr val="tx1"/>
                  </a:solidFill>
                  <a:latin typeface="UTM Caviar" panose="02040603050506020204" charset="0"/>
                  <a:cs typeface="UTM Caviar" panose="02040603050506020204" charset="0"/>
                </a:endParaRPr>
              </a:p>
              <a:p>
                <a:endParaRPr lang="en-US" altLang="en-GB" sz="900">
                  <a:solidFill>
                    <a:schemeClr val="tx1"/>
                  </a:solidFill>
                  <a:latin typeface="UTM Caviar" panose="02040603050506020204" charset="0"/>
                  <a:cs typeface="UTM Caviar" panose="02040603050506020204" charset="0"/>
                </a:endParaRPr>
              </a:p>
              <a:p>
                <a:r>
                  <a:rPr lang="en-US" altLang="en-GB" sz="900">
                    <a:solidFill>
                      <a:schemeClr val="tx1"/>
                    </a:solidFill>
                    <a:latin typeface="UTM Caviar" panose="02040603050506020204" charset="0"/>
                    <a:cs typeface="UTM Caviar" panose="02040603050506020204" charset="0"/>
                  </a:rPr>
                  <a:t>Sau </a:t>
                </a:r>
                <a:r>
                  <a:rPr lang="en-US" altLang="en-US" sz="900">
                    <a:solidFill>
                      <a:schemeClr val="tx1"/>
                    </a:solidFill>
                    <a:latin typeface="UTM Caviar" panose="02040603050506020204" charset="0"/>
                    <a:cs typeface="UTM Caviar" panose="02040603050506020204" charset="0"/>
                  </a:rPr>
                  <a:t>đó</a:t>
                </a:r>
                <a:r>
                  <a:rPr lang="en-US" altLang="en-GB" sz="900">
                    <a:solidFill>
                      <a:schemeClr val="tx1"/>
                    </a:solidFill>
                    <a:latin typeface="UTM Caviar" panose="02040603050506020204" charset="0"/>
                    <a:cs typeface="UTM Caviar" panose="02040603050506020204" charset="0"/>
                  </a:rPr>
                  <a:t>, m</a:t>
                </a:r>
                <a:r>
                  <a:rPr lang="en-US" altLang="en-US" sz="900">
                    <a:solidFill>
                      <a:schemeClr val="tx1"/>
                    </a:solidFill>
                    <a:latin typeface="UTM Caviar" panose="02040603050506020204" charset="0"/>
                    <a:cs typeface="UTM Caviar" panose="02040603050506020204" charset="0"/>
                  </a:rPr>
                  <a:t>á</a:t>
                </a:r>
                <a:r>
                  <a:rPr lang="en-US" altLang="en-GB" sz="900">
                    <a:solidFill>
                      <a:schemeClr val="tx1"/>
                    </a:solidFill>
                    <a:latin typeface="UTM Caviar" panose="02040603050506020204" charset="0"/>
                    <a:cs typeface="UTM Caviar" panose="02040603050506020204" charset="0"/>
                  </a:rPr>
                  <a:t>y t</a:t>
                </a:r>
                <a:r>
                  <a:rPr lang="en-US" altLang="en-US" sz="900">
                    <a:solidFill>
                      <a:schemeClr val="tx1"/>
                    </a:solidFill>
                    <a:latin typeface="UTM Caviar" panose="02040603050506020204" charset="0"/>
                    <a:cs typeface="UTM Caviar" panose="02040603050506020204" charset="0"/>
                  </a:rPr>
                  <a:t>í</a:t>
                </a:r>
                <a:r>
                  <a:rPr lang="en-US" altLang="en-GB" sz="900">
                    <a:solidFill>
                      <a:schemeClr val="tx1"/>
                    </a:solidFill>
                    <a:latin typeface="UTM Caviar" panose="02040603050506020204" charset="0"/>
                    <a:cs typeface="UTM Caviar" panose="02040603050506020204" charset="0"/>
                  </a:rPr>
                  <a:t>nh mới so s</a:t>
                </a:r>
                <a:r>
                  <a:rPr lang="en-US" altLang="en-US" sz="900">
                    <a:solidFill>
                      <a:schemeClr val="tx1"/>
                    </a:solidFill>
                    <a:latin typeface="UTM Caviar" panose="02040603050506020204" charset="0"/>
                    <a:cs typeface="UTM Caviar" panose="02040603050506020204" charset="0"/>
                  </a:rPr>
                  <a:t>á</a:t>
                </a:r>
                <a:r>
                  <a:rPr lang="en-US" altLang="en-GB" sz="900">
                    <a:solidFill>
                      <a:schemeClr val="tx1"/>
                    </a:solidFill>
                    <a:latin typeface="UTM Caviar" panose="02040603050506020204" charset="0"/>
                    <a:cs typeface="UTM Caviar" panose="02040603050506020204" charset="0"/>
                  </a:rPr>
                  <a:t>nh c</a:t>
                </a:r>
                <a:r>
                  <a:rPr lang="en-US" altLang="en-US" sz="900">
                    <a:solidFill>
                      <a:schemeClr val="tx1"/>
                    </a:solidFill>
                    <a:latin typeface="UTM Caviar" panose="02040603050506020204" charset="0"/>
                    <a:cs typeface="UTM Caviar" panose="02040603050506020204" charset="0"/>
                  </a:rPr>
                  <a:t>á</a:t>
                </a:r>
                <a:r>
                  <a:rPr lang="en-US" altLang="en-GB" sz="900">
                    <a:solidFill>
                      <a:schemeClr val="tx1"/>
                    </a:solidFill>
                    <a:latin typeface="UTM Caviar" panose="02040603050506020204" charset="0"/>
                    <a:cs typeface="UTM Caviar" panose="02040603050506020204" charset="0"/>
                  </a:rPr>
                  <a:t>c tọa </a:t>
                </a:r>
                <a:r>
                  <a:rPr lang="en-US" altLang="en-US" sz="900">
                    <a:solidFill>
                      <a:schemeClr val="tx1"/>
                    </a:solidFill>
                    <a:latin typeface="UTM Caviar" panose="02040603050506020204" charset="0"/>
                    <a:cs typeface="UTM Caviar" panose="02040603050506020204" charset="0"/>
                  </a:rPr>
                  <a:t>đ</a:t>
                </a:r>
                <a:r>
                  <a:rPr lang="en-US" altLang="en-GB" sz="900">
                    <a:solidFill>
                      <a:schemeClr val="tx1"/>
                    </a:solidFill>
                    <a:latin typeface="UTM Caviar" panose="02040603050506020204" charset="0"/>
                    <a:cs typeface="UTM Caviar" panose="02040603050506020204" charset="0"/>
                  </a:rPr>
                  <a:t>ộ này với c</a:t>
                </a:r>
                <a:r>
                  <a:rPr lang="en-US" altLang="en-US" sz="900">
                    <a:solidFill>
                      <a:schemeClr val="tx1"/>
                    </a:solidFill>
                    <a:latin typeface="UTM Caviar" panose="02040603050506020204" charset="0"/>
                    <a:cs typeface="UTM Caviar" panose="02040603050506020204" charset="0"/>
                  </a:rPr>
                  <a:t>ơ</a:t>
                </a:r>
                <a:r>
                  <a:rPr lang="en-US" altLang="en-GB" sz="900">
                    <a:solidFill>
                      <a:schemeClr val="tx1"/>
                    </a:solidFill>
                    <a:latin typeface="UTM Caviar" panose="02040603050506020204" charset="0"/>
                    <a:cs typeface="UTM Caviar" panose="02040603050506020204" charset="0"/>
                  </a:rPr>
                  <a:t> sở dữ liệu </a:t>
                </a:r>
                <a:r>
                  <a:rPr lang="en-US" altLang="en-US" sz="900">
                    <a:solidFill>
                      <a:schemeClr val="tx1"/>
                    </a:solidFill>
                    <a:latin typeface="UTM Caviar" panose="02040603050506020204" charset="0"/>
                    <a:cs typeface="UTM Caviar" panose="02040603050506020204" charset="0"/>
                  </a:rPr>
                  <a:t>đ</a:t>
                </a:r>
                <a:r>
                  <a:rPr lang="en-US" altLang="en-GB" sz="900">
                    <a:solidFill>
                      <a:schemeClr val="tx1"/>
                    </a:solidFill>
                    <a:latin typeface="UTM Caviar" panose="02040603050506020204" charset="0"/>
                    <a:cs typeface="UTM Caviar" panose="02040603050506020204" charset="0"/>
                  </a:rPr>
                  <a:t>ể t</a:t>
                </a:r>
                <a:r>
                  <a:rPr lang="en-US" altLang="en-US" sz="900">
                    <a:solidFill>
                      <a:schemeClr val="tx1"/>
                    </a:solidFill>
                    <a:latin typeface="UTM Caviar" panose="02040603050506020204" charset="0"/>
                    <a:cs typeface="UTM Caviar" panose="02040603050506020204" charset="0"/>
                  </a:rPr>
                  <a:t>ì</a:t>
                </a:r>
                <a:r>
                  <a:rPr lang="en-US" altLang="en-GB" sz="900">
                    <a:solidFill>
                      <a:schemeClr val="tx1"/>
                    </a:solidFill>
                    <a:latin typeface="UTM Caviar" panose="02040603050506020204" charset="0"/>
                    <a:cs typeface="UTM Caviar" panose="02040603050506020204" charset="0"/>
                  </a:rPr>
                  <a:t>m ra ng</a:t>
                </a:r>
                <a:r>
                  <a:rPr lang="en-US" altLang="en-US" sz="900">
                    <a:solidFill>
                      <a:schemeClr val="tx1"/>
                    </a:solidFill>
                    <a:latin typeface="UTM Caviar" panose="02040603050506020204" charset="0"/>
                    <a:cs typeface="UTM Caviar" panose="02040603050506020204" charset="0"/>
                  </a:rPr>
                  <a:t>ư</a:t>
                </a:r>
                <a:r>
                  <a:rPr lang="en-US" altLang="en-GB" sz="900">
                    <a:solidFill>
                      <a:schemeClr val="tx1"/>
                    </a:solidFill>
                    <a:latin typeface="UTM Caviar" panose="02040603050506020204" charset="0"/>
                    <a:cs typeface="UTM Caviar" panose="02040603050506020204" charset="0"/>
                  </a:rPr>
                  <a:t>ời ph</a:t>
                </a:r>
                <a:r>
                  <a:rPr lang="en-US" altLang="en-US" sz="900">
                    <a:solidFill>
                      <a:schemeClr val="tx1"/>
                    </a:solidFill>
                    <a:latin typeface="UTM Caviar" panose="02040603050506020204" charset="0"/>
                    <a:cs typeface="UTM Caviar" panose="02040603050506020204" charset="0"/>
                  </a:rPr>
                  <a:t>ù</a:t>
                </a:r>
                <a:r>
                  <a:rPr lang="en-US" altLang="en-GB" sz="900">
                    <a:solidFill>
                      <a:schemeClr val="tx1"/>
                    </a:solidFill>
                    <a:latin typeface="UTM Caviar" panose="02040603050506020204" charset="0"/>
                    <a:cs typeface="UTM Caviar" panose="02040603050506020204" charset="0"/>
                  </a:rPr>
                  <a:t> hợp.</a:t>
                </a:r>
                <a:endParaRPr lang="en-US" altLang="en-GB" sz="900">
                  <a:solidFill>
                    <a:schemeClr val="tx1"/>
                  </a:solidFill>
                  <a:latin typeface="UTM Caviar" panose="02040603050506020204" charset="0"/>
                  <a:cs typeface="UTM Caviar" panose="02040603050506020204" charset="0"/>
                </a:endParaRPr>
              </a:p>
            </p:txBody>
          </p:sp>
          <p:sp>
            <p:nvSpPr>
              <p:cNvPr id="14" name="Text Box 13"/>
              <p:cNvSpPr txBox="1"/>
              <p:nvPr>
                <p:custDataLst>
                  <p:tags r:id="rId6"/>
                </p:custDataLst>
              </p:nvPr>
            </p:nvSpPr>
            <p:spPr>
              <a:xfrm>
                <a:off x="7843" y="6309"/>
                <a:ext cx="1743" cy="367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p>
                <a:r>
                  <a:rPr lang="en-US" altLang="en-GB" sz="1000" b="1">
                    <a:solidFill>
                      <a:schemeClr val="tx1"/>
                    </a:solidFill>
                    <a:latin typeface="UTM Caviar" panose="02040603050506020204" charset="0"/>
                    <a:cs typeface="UTM Caviar" panose="02040603050506020204" charset="0"/>
                  </a:rPr>
                  <a:t>(1960s - 1970s)</a:t>
                </a:r>
                <a:endParaRPr lang="en-US" altLang="en-GB" sz="1000" b="1">
                  <a:solidFill>
                    <a:schemeClr val="tx1"/>
                  </a:solidFill>
                  <a:latin typeface="UTM Caviar" panose="02040603050506020204" charset="0"/>
                  <a:cs typeface="UTM Caviar" panose="02040603050506020204" charset="0"/>
                </a:endParaRPr>
              </a:p>
            </p:txBody>
          </p:sp>
        </p:grpSp>
      </p:grpSp>
      <p:sp>
        <p:nvSpPr>
          <p:cNvPr id="21" name="Text Box 20"/>
          <p:cNvSpPr txBox="1"/>
          <p:nvPr>
            <p:custDataLst>
              <p:tags r:id="rId7"/>
            </p:custDataLst>
          </p:nvPr>
        </p:nvSpPr>
        <p:spPr>
          <a:xfrm>
            <a:off x="1050925" y="6402705"/>
            <a:ext cx="1166495" cy="227330"/>
          </a:xfrm>
          <a:prstGeom prst="rect">
            <a:avLst/>
          </a:prstGeom>
          <a:noFill/>
        </p:spPr>
        <p:txBody>
          <a:bodyPr wrap="square" rtlCol="0">
            <a:normAutofit/>
          </a:bodyPr>
          <a:p>
            <a:r>
              <a:rPr lang="en-US" altLang="en-US" sz="800">
                <a:solidFill>
                  <a:schemeClr val="tx1"/>
                </a:solidFill>
                <a:latin typeface="UTM Caviar" panose="02040603050506020204" charset="0"/>
                <a:cs typeface="UTM Caviar" panose="02040603050506020204" charset="0"/>
                <a:hlinkClick r:id="rId8" action="ppaction://hlinkfile"/>
              </a:rPr>
              <a:t>Link pigure1</a:t>
            </a:r>
            <a:endParaRPr lang="en-US" altLang="en-US" sz="800">
              <a:solidFill>
                <a:schemeClr val="tx1"/>
              </a:solidFill>
              <a:latin typeface="UTM Caviar" panose="02040603050506020204" charset="0"/>
              <a:cs typeface="UTM Caviar" panose="02040603050506020204" charset="0"/>
              <a:hlinkClick r:id="rId8" action="ppaction://hlinkfile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3084195" y="1181100"/>
            <a:ext cx="2334260" cy="2359660"/>
            <a:chOff x="6923" y="6272"/>
            <a:chExt cx="3676" cy="3716"/>
          </a:xfrm>
        </p:grpSpPr>
        <p:grpSp>
          <p:nvGrpSpPr>
            <p:cNvPr id="22" name="Group 21"/>
            <p:cNvGrpSpPr/>
            <p:nvPr/>
          </p:nvGrpSpPr>
          <p:grpSpPr>
            <a:xfrm>
              <a:off x="6923" y="6272"/>
              <a:ext cx="3676" cy="3716"/>
              <a:chOff x="6388" y="8208"/>
              <a:chExt cx="1548" cy="1364"/>
            </a:xfrm>
          </p:grpSpPr>
          <p:sp>
            <p:nvSpPr>
              <p:cNvPr id="23" name="Rectangles 22"/>
              <p:cNvSpPr/>
              <p:nvPr/>
            </p:nvSpPr>
            <p:spPr>
              <a:xfrm>
                <a:off x="6388" y="8208"/>
                <a:ext cx="1548" cy="136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GB" altLang="en-US">
                  <a:solidFill>
                    <a:schemeClr val="tx1"/>
                  </a:solidFill>
                  <a:latin typeface="UTM Caviar" panose="02040603050506020204" charset="0"/>
                  <a:cs typeface="UTM Caviar" panose="02040603050506020204" charset="0"/>
                </a:endParaRPr>
              </a:p>
            </p:txBody>
          </p:sp>
          <p:sp>
            <p:nvSpPr>
              <p:cNvPr id="24" name="Rectangles 23"/>
              <p:cNvSpPr/>
              <p:nvPr/>
            </p:nvSpPr>
            <p:spPr>
              <a:xfrm>
                <a:off x="6424" y="8233"/>
                <a:ext cx="1481" cy="374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GB" altLang="en-US">
                  <a:solidFill>
                    <a:schemeClr val="tx1"/>
                  </a:solidFill>
                  <a:latin typeface="UTM Caviar" panose="02040603050506020204" charset="0"/>
                  <a:cs typeface="UTM Caviar" panose="02040603050506020204" charset="0"/>
                </a:endParaRPr>
              </a:p>
            </p:txBody>
          </p:sp>
        </p:grpSp>
        <p:grpSp>
          <p:nvGrpSpPr>
            <p:cNvPr id="25" name="Group 24"/>
            <p:cNvGrpSpPr/>
            <p:nvPr/>
          </p:nvGrpSpPr>
          <p:grpSpPr>
            <a:xfrm>
              <a:off x="6999" y="6309"/>
              <a:ext cx="3600" cy="3383"/>
              <a:chOff x="6999" y="6309"/>
              <a:chExt cx="3600" cy="3383"/>
            </a:xfrm>
          </p:grpSpPr>
          <p:sp>
            <p:nvSpPr>
              <p:cNvPr id="31" name="Text Box 30"/>
              <p:cNvSpPr txBox="1"/>
              <p:nvPr>
                <p:custDataLst>
                  <p:tags r:id="rId9"/>
                </p:custDataLst>
              </p:nvPr>
            </p:nvSpPr>
            <p:spPr>
              <a:xfrm>
                <a:off x="7235" y="6679"/>
                <a:ext cx="3052" cy="386"/>
              </a:xfrm>
              <a:prstGeom prst="rect">
                <a:avLst/>
              </a:prstGeom>
              <a:noFill/>
            </p:spPr>
            <p:txBody>
              <a:bodyPr wrap="square" rtlCol="0">
                <a:normAutofit/>
              </a:bodyPr>
              <a:p>
                <a:r>
                  <a:rPr lang="en-US" altLang="en-GB" sz="1000">
                    <a:solidFill>
                      <a:schemeClr val="tx1"/>
                    </a:solidFill>
                    <a:latin typeface="UTM Caviar" panose="02040603050506020204" charset="0"/>
                    <a:cs typeface="UTM Caviar" panose="02040603050506020204" charset="0"/>
                  </a:rPr>
                  <a:t>Matthew Turk &amp; Alex Pentland</a:t>
                </a:r>
                <a:endParaRPr lang="en-US" altLang="en-GB" sz="1000">
                  <a:solidFill>
                    <a:schemeClr val="tx1"/>
                  </a:solidFill>
                  <a:latin typeface="UTM Caviar" panose="02040603050506020204" charset="0"/>
                  <a:cs typeface="UTM Caviar" panose="02040603050506020204" charset="0"/>
                </a:endParaRPr>
              </a:p>
            </p:txBody>
          </p:sp>
          <p:sp>
            <p:nvSpPr>
              <p:cNvPr id="32" name="Text Box 31"/>
              <p:cNvSpPr txBox="1"/>
              <p:nvPr>
                <p:custDataLst>
                  <p:tags r:id="rId10"/>
                </p:custDataLst>
              </p:nvPr>
            </p:nvSpPr>
            <p:spPr>
              <a:xfrm>
                <a:off x="7296" y="6973"/>
                <a:ext cx="2586" cy="386"/>
              </a:xfrm>
              <a:prstGeom prst="rect">
                <a:avLst/>
              </a:prstGeom>
              <a:noFill/>
            </p:spPr>
            <p:txBody>
              <a:bodyPr wrap="square" rtlCol="0">
                <a:normAutofit/>
              </a:bodyPr>
              <a:p>
                <a:pPr algn="ctr"/>
                <a:r>
                  <a:rPr lang="vi-VN" altLang="en-US" sz="1000">
                    <a:solidFill>
                      <a:schemeClr val="tx1"/>
                    </a:solidFill>
                    <a:latin typeface="UTM Caviar" panose="02040603050506020204" charset="0"/>
                    <a:cs typeface="UTM Caviar" panose="02040603050506020204" charset="0"/>
                  </a:rPr>
                  <a:t>“</a:t>
                </a:r>
                <a:r>
                  <a:rPr lang="en-US" altLang="en-GB" sz="1000">
                    <a:solidFill>
                      <a:schemeClr val="tx1"/>
                    </a:solidFill>
                    <a:latin typeface="UTM Caviar" panose="02040603050506020204" charset="0"/>
                    <a:cs typeface="UTM Caviar" panose="02040603050506020204" charset="0"/>
                  </a:rPr>
                  <a:t>Eigenfaces</a:t>
                </a:r>
                <a:r>
                  <a:rPr lang="vi-VN" altLang="en-US" sz="1000">
                    <a:solidFill>
                      <a:schemeClr val="tx1"/>
                    </a:solidFill>
                    <a:latin typeface="UTM Caviar" panose="02040603050506020204" charset="0"/>
                    <a:cs typeface="UTM Caviar" panose="02040603050506020204" charset="0"/>
                  </a:rPr>
                  <a:t>”</a:t>
                </a:r>
                <a:endParaRPr lang="vi-VN" altLang="en-US" sz="1000">
                  <a:solidFill>
                    <a:schemeClr val="tx1"/>
                  </a:solidFill>
                  <a:latin typeface="UTM Caviar" panose="02040603050506020204" charset="0"/>
                  <a:cs typeface="UTM Caviar" panose="02040603050506020204" charset="0"/>
                </a:endParaRPr>
              </a:p>
            </p:txBody>
          </p:sp>
          <p:sp>
            <p:nvSpPr>
              <p:cNvPr id="33" name="Text Box 32"/>
              <p:cNvSpPr txBox="1"/>
              <p:nvPr>
                <p:custDataLst>
                  <p:tags r:id="rId11"/>
                </p:custDataLst>
              </p:nvPr>
            </p:nvSpPr>
            <p:spPr>
              <a:xfrm>
                <a:off x="6999" y="7477"/>
                <a:ext cx="3600" cy="2215"/>
              </a:xfrm>
              <a:prstGeom prst="rect">
                <a:avLst/>
              </a:prstGeom>
              <a:noFill/>
            </p:spPr>
            <p:txBody>
              <a:bodyPr wrap="square" rtlCol="0">
                <a:normAutofit/>
              </a:bodyPr>
              <a:p>
                <a:r>
                  <a:rPr lang="en-US" altLang="en-GB" sz="1000">
                    <a:solidFill>
                      <a:schemeClr val="tx1"/>
                    </a:solidFill>
                    <a:latin typeface="UTM Caviar" panose="02040603050506020204" charset="0"/>
                    <a:cs typeface="UTM Caviar" panose="02040603050506020204" charset="0"/>
                  </a:rPr>
                  <a:t> </a:t>
                </a:r>
                <a:r>
                  <a:rPr lang="vi-VN" altLang="en-US" sz="1000">
                    <a:solidFill>
                      <a:schemeClr val="tx1"/>
                    </a:solidFill>
                    <a:latin typeface="UTM Caviar" panose="02040603050506020204" charset="0"/>
                    <a:cs typeface="UTM Caviar" panose="02040603050506020204" charset="0"/>
                  </a:rPr>
                  <a:t>     Data đầu vào được train để tìm các </a:t>
                </a:r>
                <a:r>
                  <a:rPr lang="vi-VN" altLang="en-US" sz="1000" b="1">
                    <a:solidFill>
                      <a:schemeClr val="tx1"/>
                    </a:solidFill>
                    <a:latin typeface="UTM Caviar" panose="02040603050506020204" charset="0"/>
                    <a:cs typeface="UTM Caviar" panose="02040603050506020204" charset="0"/>
                  </a:rPr>
                  <a:t>“khuôn mặt cơ sở”</a:t>
                </a:r>
                <a:r>
                  <a:rPr lang="vi-VN" altLang="en-US" sz="1000">
                    <a:solidFill>
                      <a:schemeClr val="tx1"/>
                    </a:solidFill>
                    <a:latin typeface="UTM Caviar" panose="02040603050506020204" charset="0"/>
                    <a:cs typeface="UTM Caviar" panose="02040603050506020204" charset="0"/>
                  </a:rPr>
                  <a:t> </a:t>
                </a:r>
                <a:endParaRPr lang="en-US" altLang="en-GB" sz="1000">
                  <a:solidFill>
                    <a:schemeClr val="tx1"/>
                  </a:solidFill>
                  <a:latin typeface="UTM Caviar" panose="02040603050506020204" charset="0"/>
                  <a:cs typeface="UTM Caviar" panose="02040603050506020204" charset="0"/>
                </a:endParaRPr>
              </a:p>
              <a:p>
                <a:r>
                  <a:rPr lang="vi-VN" altLang="en-US" sz="1000">
                    <a:solidFill>
                      <a:schemeClr val="tx1"/>
                    </a:solidFill>
                    <a:latin typeface="UTM Caviar" panose="02040603050506020204" charset="0"/>
                    <a:cs typeface="UTM Caviar" panose="02040603050506020204" charset="0"/>
                  </a:rPr>
                  <a:t>      Mọi khuôn mặt thật sau đó sẽ được “ghép” lại từ các khuôn mặt cơ sở </a:t>
                </a:r>
                <a:endParaRPr lang="vi-VN" altLang="en-US" sz="1000">
                  <a:solidFill>
                    <a:schemeClr val="tx1"/>
                  </a:solidFill>
                  <a:latin typeface="UTM Caviar" panose="02040603050506020204" charset="0"/>
                  <a:cs typeface="UTM Caviar" panose="02040603050506020204" charset="0"/>
                </a:endParaRPr>
              </a:p>
              <a:p>
                <a:endParaRPr lang="vi-VN" altLang="en-US" sz="1000">
                  <a:solidFill>
                    <a:schemeClr val="tx1"/>
                  </a:solidFill>
                  <a:latin typeface="UTM Caviar" panose="02040603050506020204" charset="0"/>
                  <a:cs typeface="UTM Caviar" panose="02040603050506020204" charset="0"/>
                </a:endParaRPr>
              </a:p>
              <a:p>
                <a:r>
                  <a:rPr lang="vi-VN" altLang="en-US" sz="1000">
                    <a:solidFill>
                      <a:schemeClr val="tx1"/>
                    </a:solidFill>
                    <a:latin typeface="UTM Caviar" panose="02040603050506020204" charset="0"/>
                    <a:cs typeface="UTM Caviar" panose="02040603050506020204" charset="0"/>
                  </a:rPr>
                  <a:t>=&gt; Để nhận dạng một người, máy tính chỉ cần so sánh </a:t>
                </a:r>
                <a:r>
                  <a:rPr lang="vi-VN" altLang="en-US" sz="1000" b="1">
                    <a:solidFill>
                      <a:schemeClr val="tx1"/>
                    </a:solidFill>
                    <a:latin typeface="UTM Caviar" panose="02040603050506020204" charset="0"/>
                    <a:cs typeface="UTM Caviar" panose="02040603050506020204" charset="0"/>
                  </a:rPr>
                  <a:t>“công thức pha trộn” </a:t>
                </a:r>
                <a:r>
                  <a:rPr lang="vi-VN" altLang="en-US" sz="1000">
                    <a:solidFill>
                      <a:schemeClr val="tx1"/>
                    </a:solidFill>
                    <a:latin typeface="UTM Caviar" panose="02040603050506020204" charset="0"/>
                    <a:cs typeface="UTM Caviar" panose="02040603050506020204" charset="0"/>
                  </a:rPr>
                  <a:t>các khuôn mặt cơ sở đó</a:t>
                </a:r>
                <a:endParaRPr lang="vi-VN" altLang="en-US" sz="1000">
                  <a:solidFill>
                    <a:schemeClr val="tx1"/>
                  </a:solidFill>
                  <a:latin typeface="UTM Caviar" panose="02040603050506020204" charset="0"/>
                  <a:cs typeface="UTM Caviar" panose="02040603050506020204" charset="0"/>
                </a:endParaRPr>
              </a:p>
            </p:txBody>
          </p:sp>
          <p:sp>
            <p:nvSpPr>
              <p:cNvPr id="34" name="Text Box 33"/>
              <p:cNvSpPr txBox="1"/>
              <p:nvPr>
                <p:custDataLst>
                  <p:tags r:id="rId12"/>
                </p:custDataLst>
              </p:nvPr>
            </p:nvSpPr>
            <p:spPr>
              <a:xfrm>
                <a:off x="8385" y="6309"/>
                <a:ext cx="1220" cy="367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p>
                <a:r>
                  <a:rPr lang="en-US" altLang="en-GB" sz="1000" b="1">
                    <a:solidFill>
                      <a:schemeClr val="tx1"/>
                    </a:solidFill>
                    <a:latin typeface="UTM Caviar" panose="02040603050506020204" charset="0"/>
                    <a:cs typeface="UTM Caviar" panose="02040603050506020204" charset="0"/>
                  </a:rPr>
                  <a:t>(</a:t>
                </a:r>
                <a:r>
                  <a:rPr lang="vi-VN" altLang="en-US" sz="1000" b="1">
                    <a:solidFill>
                      <a:schemeClr val="tx1"/>
                    </a:solidFill>
                    <a:latin typeface="UTM Caviar" panose="02040603050506020204" charset="0"/>
                    <a:cs typeface="UTM Caviar" panose="02040603050506020204" charset="0"/>
                  </a:rPr>
                  <a:t>1991</a:t>
                </a:r>
                <a:r>
                  <a:rPr lang="en-US" altLang="en-GB" sz="1000" b="1">
                    <a:solidFill>
                      <a:schemeClr val="tx1"/>
                    </a:solidFill>
                    <a:latin typeface="UTM Caviar" panose="02040603050506020204" charset="0"/>
                    <a:cs typeface="UTM Caviar" panose="02040603050506020204" charset="0"/>
                  </a:rPr>
                  <a:t>)</a:t>
                </a:r>
                <a:endParaRPr lang="en-US" altLang="en-GB" sz="1000" b="1">
                  <a:solidFill>
                    <a:schemeClr val="tx1"/>
                  </a:solidFill>
                  <a:latin typeface="UTM Caviar" panose="02040603050506020204" charset="0"/>
                  <a:cs typeface="UTM Caviar" panose="02040603050506020204" charset="0"/>
                </a:endParaRPr>
              </a:p>
            </p:txBody>
          </p:sp>
        </p:grp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/>
              <a:t>1. </a:t>
            </a:r>
            <a:r>
              <a:rPr lang="vi-VN" altLang="en-US"/>
              <a:t>Giới </a:t>
            </a:r>
            <a:r>
              <a:rPr lang="vi-VN" altLang="en-US"/>
              <a:t>thiệu</a:t>
            </a:r>
            <a:endParaRPr lang="vi-VN" altLang="en-US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812800" y="3876040"/>
            <a:ext cx="1107821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1663065" y="3799840"/>
            <a:ext cx="182880" cy="18288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GB" altLang="en-US">
              <a:solidFill>
                <a:schemeClr val="tx1"/>
              </a:solidFill>
              <a:latin typeface="UTM Caviar" panose="02040603050506020204" charset="0"/>
              <a:cs typeface="UTM Caviar" panose="02040603050506020204" charset="0"/>
            </a:endParaRPr>
          </a:p>
        </p:txBody>
      </p:sp>
      <p:sp>
        <p:nvSpPr>
          <p:cNvPr id="10" name="Oval 9"/>
          <p:cNvSpPr/>
          <p:nvPr/>
        </p:nvSpPr>
        <p:spPr>
          <a:xfrm>
            <a:off x="3973195" y="3799840"/>
            <a:ext cx="182880" cy="18288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GB" altLang="en-US">
              <a:solidFill>
                <a:schemeClr val="tx1"/>
              </a:solidFill>
              <a:latin typeface="UTM Caviar" panose="02040603050506020204" charset="0"/>
              <a:cs typeface="UTM Caviar" panose="02040603050506020204" charset="0"/>
            </a:endParaRPr>
          </a:p>
        </p:txBody>
      </p:sp>
      <p:pic>
        <p:nvPicPr>
          <p:cNvPr id="35" name="Content Placeholder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812800" y="1075055"/>
            <a:ext cx="1883410" cy="2552065"/>
          </a:xfrm>
          <a:prstGeom prst="roundRect">
            <a:avLst/>
          </a:prstGeom>
        </p:spPr>
      </p:pic>
      <p:grpSp>
        <p:nvGrpSpPr>
          <p:cNvPr id="19" name="Group 18"/>
          <p:cNvGrpSpPr/>
          <p:nvPr/>
        </p:nvGrpSpPr>
        <p:grpSpPr>
          <a:xfrm>
            <a:off x="616585" y="4041140"/>
            <a:ext cx="2467610" cy="2359660"/>
            <a:chOff x="6923" y="6272"/>
            <a:chExt cx="3886" cy="3716"/>
          </a:xfrm>
        </p:grpSpPr>
        <p:grpSp>
          <p:nvGrpSpPr>
            <p:cNvPr id="17" name="Group 16"/>
            <p:cNvGrpSpPr/>
            <p:nvPr/>
          </p:nvGrpSpPr>
          <p:grpSpPr>
            <a:xfrm>
              <a:off x="6923" y="6272"/>
              <a:ext cx="3676" cy="3716"/>
              <a:chOff x="6388" y="8208"/>
              <a:chExt cx="1548" cy="1364"/>
            </a:xfrm>
          </p:grpSpPr>
          <p:sp>
            <p:nvSpPr>
              <p:cNvPr id="15" name="Rectangles 14"/>
              <p:cNvSpPr/>
              <p:nvPr/>
            </p:nvSpPr>
            <p:spPr>
              <a:xfrm>
                <a:off x="6388" y="8208"/>
                <a:ext cx="1548" cy="136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GB" altLang="en-US">
                  <a:solidFill>
                    <a:schemeClr val="tx1"/>
                  </a:solidFill>
                  <a:latin typeface="UTM Caviar" panose="02040603050506020204" charset="0"/>
                  <a:cs typeface="UTM Caviar" panose="02040603050506020204" charset="0"/>
                </a:endParaRPr>
              </a:p>
            </p:txBody>
          </p:sp>
          <p:sp>
            <p:nvSpPr>
              <p:cNvPr id="16" name="Rectangles 15"/>
              <p:cNvSpPr/>
              <p:nvPr/>
            </p:nvSpPr>
            <p:spPr>
              <a:xfrm>
                <a:off x="6424" y="8233"/>
                <a:ext cx="1481" cy="374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GB" altLang="en-US">
                  <a:solidFill>
                    <a:schemeClr val="tx1"/>
                  </a:solidFill>
                  <a:latin typeface="UTM Caviar" panose="02040603050506020204" charset="0"/>
                  <a:cs typeface="UTM Caviar" panose="02040603050506020204" charset="0"/>
                </a:endParaRPr>
              </a:p>
            </p:txBody>
          </p:sp>
        </p:grpSp>
        <p:grpSp>
          <p:nvGrpSpPr>
            <p:cNvPr id="18" name="Group 17"/>
            <p:cNvGrpSpPr/>
            <p:nvPr/>
          </p:nvGrpSpPr>
          <p:grpSpPr>
            <a:xfrm>
              <a:off x="6999" y="6309"/>
              <a:ext cx="3810" cy="3383"/>
              <a:chOff x="6999" y="6309"/>
              <a:chExt cx="3810" cy="3383"/>
            </a:xfrm>
          </p:grpSpPr>
          <p:sp>
            <p:nvSpPr>
              <p:cNvPr id="11" name="Text Box 10"/>
              <p:cNvSpPr txBox="1"/>
              <p:nvPr>
                <p:custDataLst>
                  <p:tags r:id="rId3"/>
                </p:custDataLst>
              </p:nvPr>
            </p:nvSpPr>
            <p:spPr>
              <a:xfrm>
                <a:off x="7752" y="6679"/>
                <a:ext cx="2446" cy="386"/>
              </a:xfrm>
              <a:prstGeom prst="rect">
                <a:avLst/>
              </a:prstGeom>
              <a:noFill/>
            </p:spPr>
            <p:txBody>
              <a:bodyPr wrap="square" rtlCol="0">
                <a:normAutofit fontScale="90000"/>
              </a:bodyPr>
              <a:p>
                <a:r>
                  <a:rPr lang="en-US" altLang="en-GB" sz="1000">
                    <a:solidFill>
                      <a:schemeClr val="tx1"/>
                    </a:solidFill>
                    <a:latin typeface="UTM Caviar" panose="02040603050506020204" charset="0"/>
                    <a:cs typeface="UTM Caviar" panose="02040603050506020204" charset="0"/>
                  </a:rPr>
                  <a:t> Woodrow Bledsoe</a:t>
                </a:r>
                <a:endParaRPr lang="en-US" altLang="en-GB" sz="1000">
                  <a:solidFill>
                    <a:schemeClr val="tx1"/>
                  </a:solidFill>
                  <a:latin typeface="UTM Caviar" panose="02040603050506020204" charset="0"/>
                  <a:cs typeface="UTM Caviar" panose="02040603050506020204" charset="0"/>
                </a:endParaRPr>
              </a:p>
            </p:txBody>
          </p:sp>
          <p:sp>
            <p:nvSpPr>
              <p:cNvPr id="12" name="Text Box 11"/>
              <p:cNvSpPr txBox="1"/>
              <p:nvPr>
                <p:custDataLst>
                  <p:tags r:id="rId4"/>
                </p:custDataLst>
              </p:nvPr>
            </p:nvSpPr>
            <p:spPr>
              <a:xfrm>
                <a:off x="7296" y="6973"/>
                <a:ext cx="3513" cy="386"/>
              </a:xfrm>
              <a:prstGeom prst="rect">
                <a:avLst/>
              </a:prstGeom>
              <a:noFill/>
            </p:spPr>
            <p:txBody>
              <a:bodyPr wrap="square" rtlCol="0">
                <a:normAutofit/>
              </a:bodyPr>
              <a:p>
                <a:r>
                  <a:rPr lang="en-US" altLang="en-GB" sz="1000">
                    <a:solidFill>
                      <a:schemeClr val="tx1"/>
                    </a:solidFill>
                    <a:latin typeface="UTM Caviar" panose="02040603050506020204" charset="0"/>
                    <a:cs typeface="UTM Caviar" panose="02040603050506020204" charset="0"/>
                  </a:rPr>
                  <a:t>  "Man-Machine Facematching" </a:t>
                </a:r>
                <a:endParaRPr lang="en-US" altLang="en-GB" sz="1000">
                  <a:solidFill>
                    <a:schemeClr val="tx1"/>
                  </a:solidFill>
                  <a:latin typeface="UTM Caviar" panose="02040603050506020204" charset="0"/>
                  <a:cs typeface="UTM Caviar" panose="02040603050506020204" charset="0"/>
                </a:endParaRPr>
              </a:p>
            </p:txBody>
          </p:sp>
          <p:sp>
            <p:nvSpPr>
              <p:cNvPr id="13" name="Text Box 12"/>
              <p:cNvSpPr txBox="1"/>
              <p:nvPr>
                <p:custDataLst>
                  <p:tags r:id="rId5"/>
                </p:custDataLst>
              </p:nvPr>
            </p:nvSpPr>
            <p:spPr>
              <a:xfrm>
                <a:off x="6999" y="7477"/>
                <a:ext cx="3600" cy="2215"/>
              </a:xfrm>
              <a:prstGeom prst="rect">
                <a:avLst/>
              </a:prstGeom>
              <a:noFill/>
            </p:spPr>
            <p:txBody>
              <a:bodyPr wrap="square" rtlCol="0">
                <a:normAutofit/>
              </a:bodyPr>
              <a:p>
                <a:r>
                  <a:rPr lang="en-US" altLang="en-GB" sz="900">
                    <a:solidFill>
                      <a:schemeClr val="tx1"/>
                    </a:solidFill>
                    <a:latin typeface="UTM Caviar" panose="02040603050506020204" charset="0"/>
                    <a:cs typeface="UTM Caviar" panose="02040603050506020204" charset="0"/>
                  </a:rPr>
                  <a:t>  Công nghệ thời </a:t>
                </a:r>
                <a:r>
                  <a:rPr lang="en-US" altLang="en-US" sz="900">
                    <a:solidFill>
                      <a:schemeClr val="tx1"/>
                    </a:solidFill>
                    <a:latin typeface="UTM Caviar" panose="02040603050506020204" charset="0"/>
                    <a:cs typeface="UTM Caviar" panose="02040603050506020204" charset="0"/>
                  </a:rPr>
                  <a:t>đó</a:t>
                </a:r>
                <a:r>
                  <a:rPr lang="en-US" altLang="en-GB" sz="900">
                    <a:solidFill>
                      <a:schemeClr val="tx1"/>
                    </a:solidFill>
                    <a:latin typeface="UTM Caviar" panose="02040603050506020204" charset="0"/>
                    <a:cs typeface="UTM Caviar" panose="02040603050506020204" charset="0"/>
                  </a:rPr>
                  <a:t> c</a:t>
                </a:r>
                <a:r>
                  <a:rPr lang="en-US" altLang="en-US" sz="900">
                    <a:solidFill>
                      <a:schemeClr val="tx1"/>
                    </a:solidFill>
                    <a:latin typeface="UTM Caviar" panose="02040603050506020204" charset="0"/>
                    <a:cs typeface="UTM Caviar" panose="02040603050506020204" charset="0"/>
                  </a:rPr>
                  <a:t>ò</a:t>
                </a:r>
                <a:r>
                  <a:rPr lang="en-US" altLang="en-GB" sz="900">
                    <a:solidFill>
                      <a:schemeClr val="tx1"/>
                    </a:solidFill>
                    <a:latin typeface="UTM Caviar" panose="02040603050506020204" charset="0"/>
                    <a:cs typeface="UTM Caviar" panose="02040603050506020204" charset="0"/>
                  </a:rPr>
                  <a:t>n qu</a:t>
                </a:r>
                <a:r>
                  <a:rPr lang="en-US" altLang="en-US" sz="900">
                    <a:solidFill>
                      <a:schemeClr val="tx1"/>
                    </a:solidFill>
                    <a:latin typeface="UTM Caviar" panose="02040603050506020204" charset="0"/>
                    <a:cs typeface="UTM Caviar" panose="02040603050506020204" charset="0"/>
                  </a:rPr>
                  <a:t>á</a:t>
                </a:r>
                <a:r>
                  <a:rPr lang="en-US" altLang="en-GB" sz="900">
                    <a:solidFill>
                      <a:schemeClr val="tx1"/>
                    </a:solidFill>
                    <a:latin typeface="UTM Caviar" panose="02040603050506020204" charset="0"/>
                    <a:cs typeface="UTM Caviar" panose="02040603050506020204" charset="0"/>
                  </a:rPr>
                  <a:t> s</a:t>
                </a:r>
                <a:r>
                  <a:rPr lang="en-US" altLang="en-US" sz="900">
                    <a:solidFill>
                      <a:schemeClr val="tx1"/>
                    </a:solidFill>
                    <a:latin typeface="UTM Caviar" panose="02040603050506020204" charset="0"/>
                    <a:cs typeface="UTM Caviar" panose="02040603050506020204" charset="0"/>
                  </a:rPr>
                  <a:t>ơ</a:t>
                </a:r>
                <a:r>
                  <a:rPr lang="en-US" altLang="en-GB" sz="900">
                    <a:solidFill>
                      <a:schemeClr val="tx1"/>
                    </a:solidFill>
                    <a:latin typeface="UTM Caviar" panose="02040603050506020204" charset="0"/>
                    <a:cs typeface="UTM Caviar" panose="02040603050506020204" charset="0"/>
                  </a:rPr>
                  <a:t> khai.</a:t>
                </a:r>
                <a:endParaRPr lang="en-US" altLang="en-GB" sz="900">
                  <a:solidFill>
                    <a:schemeClr val="tx1"/>
                  </a:solidFill>
                  <a:latin typeface="UTM Caviar" panose="02040603050506020204" charset="0"/>
                  <a:cs typeface="UTM Caviar" panose="02040603050506020204" charset="0"/>
                </a:endParaRPr>
              </a:p>
              <a:p>
                <a:r>
                  <a:rPr lang="en-US" altLang="en-GB" sz="900">
                    <a:solidFill>
                      <a:schemeClr val="tx1"/>
                    </a:solidFill>
                    <a:latin typeface="UTM Caviar" panose="02040603050506020204" charset="0"/>
                    <a:cs typeface="UTM Caviar" panose="02040603050506020204" charset="0"/>
                  </a:rPr>
                  <a:t>một ng</a:t>
                </a:r>
                <a:r>
                  <a:rPr lang="en-US" altLang="en-US" sz="900">
                    <a:solidFill>
                      <a:schemeClr val="tx1"/>
                    </a:solidFill>
                    <a:latin typeface="UTM Caviar" panose="02040603050506020204" charset="0"/>
                    <a:cs typeface="UTM Caviar" panose="02040603050506020204" charset="0"/>
                  </a:rPr>
                  <a:t>ư</a:t>
                </a:r>
                <a:r>
                  <a:rPr lang="en-US" altLang="en-GB" sz="900">
                    <a:solidFill>
                      <a:schemeClr val="tx1"/>
                    </a:solidFill>
                    <a:latin typeface="UTM Caviar" panose="02040603050506020204" charset="0"/>
                    <a:cs typeface="UTM Caviar" panose="02040603050506020204" charset="0"/>
                  </a:rPr>
                  <a:t>ời vận hành phải thủ công nhập vào m</a:t>
                </a:r>
                <a:r>
                  <a:rPr lang="en-US" altLang="en-US" sz="900">
                    <a:solidFill>
                      <a:schemeClr val="tx1"/>
                    </a:solidFill>
                    <a:latin typeface="UTM Caviar" panose="02040603050506020204" charset="0"/>
                    <a:cs typeface="UTM Caviar" panose="02040603050506020204" charset="0"/>
                  </a:rPr>
                  <a:t>á</a:t>
                </a:r>
                <a:r>
                  <a:rPr lang="en-US" altLang="en-GB" sz="900">
                    <a:solidFill>
                      <a:schemeClr val="tx1"/>
                    </a:solidFill>
                    <a:latin typeface="UTM Caviar" panose="02040603050506020204" charset="0"/>
                    <a:cs typeface="UTM Caviar" panose="02040603050506020204" charset="0"/>
                  </a:rPr>
                  <a:t>y t</a:t>
                </a:r>
                <a:r>
                  <a:rPr lang="en-US" altLang="en-US" sz="900">
                    <a:solidFill>
                      <a:schemeClr val="tx1"/>
                    </a:solidFill>
                    <a:latin typeface="UTM Caviar" panose="02040603050506020204" charset="0"/>
                    <a:cs typeface="UTM Caviar" panose="02040603050506020204" charset="0"/>
                  </a:rPr>
                  <a:t>í</a:t>
                </a:r>
                <a:r>
                  <a:rPr lang="en-US" altLang="en-GB" sz="900">
                    <a:solidFill>
                      <a:schemeClr val="tx1"/>
                    </a:solidFill>
                    <a:latin typeface="UTM Caviar" panose="02040603050506020204" charset="0"/>
                    <a:cs typeface="UTM Caviar" panose="02040603050506020204" charset="0"/>
                  </a:rPr>
                  <a:t>nh tọa </a:t>
                </a:r>
                <a:r>
                  <a:rPr lang="en-US" altLang="en-US" sz="900">
                    <a:solidFill>
                      <a:schemeClr val="tx1"/>
                    </a:solidFill>
                    <a:latin typeface="UTM Caviar" panose="02040603050506020204" charset="0"/>
                    <a:cs typeface="UTM Caviar" panose="02040603050506020204" charset="0"/>
                  </a:rPr>
                  <a:t>đ</a:t>
                </a:r>
                <a:r>
                  <a:rPr lang="en-US" altLang="en-GB" sz="900">
                    <a:solidFill>
                      <a:schemeClr val="tx1"/>
                    </a:solidFill>
                    <a:latin typeface="UTM Caviar" panose="02040603050506020204" charset="0"/>
                    <a:cs typeface="UTM Caviar" panose="02040603050506020204" charset="0"/>
                  </a:rPr>
                  <a:t>ộ của hàng chục </a:t>
                </a:r>
                <a:r>
                  <a:rPr lang="en-US" altLang="en-US" sz="900">
                    <a:solidFill>
                      <a:schemeClr val="tx1"/>
                    </a:solidFill>
                    <a:latin typeface="UTM Caviar" panose="02040603050506020204" charset="0"/>
                    <a:cs typeface="UTM Caviar" panose="02040603050506020204" charset="0"/>
                  </a:rPr>
                  <a:t>đ</a:t>
                </a:r>
                <a:r>
                  <a:rPr lang="en-US" altLang="en-GB" sz="900">
                    <a:solidFill>
                      <a:schemeClr val="tx1"/>
                    </a:solidFill>
                    <a:latin typeface="UTM Caviar" panose="02040603050506020204" charset="0"/>
                    <a:cs typeface="UTM Caviar" panose="02040603050506020204" charset="0"/>
                  </a:rPr>
                  <a:t>iểm tr</a:t>
                </a:r>
                <a:r>
                  <a:rPr lang="en-US" altLang="en-US" sz="900">
                    <a:solidFill>
                      <a:schemeClr val="tx1"/>
                    </a:solidFill>
                    <a:latin typeface="UTM Caviar" panose="02040603050506020204" charset="0"/>
                    <a:cs typeface="UTM Caviar" panose="02040603050506020204" charset="0"/>
                  </a:rPr>
                  <a:t>ê</a:t>
                </a:r>
                <a:r>
                  <a:rPr lang="en-US" altLang="en-GB" sz="900">
                    <a:solidFill>
                      <a:schemeClr val="tx1"/>
                    </a:solidFill>
                    <a:latin typeface="UTM Caviar" panose="02040603050506020204" charset="0"/>
                    <a:cs typeface="UTM Caviar" panose="02040603050506020204" charset="0"/>
                  </a:rPr>
                  <a:t>n khuôn mặt từ bức ảnh. </a:t>
                </a:r>
                <a:endParaRPr lang="en-US" altLang="en-GB" sz="900">
                  <a:solidFill>
                    <a:schemeClr val="tx1"/>
                  </a:solidFill>
                  <a:latin typeface="UTM Caviar" panose="02040603050506020204" charset="0"/>
                  <a:cs typeface="UTM Caviar" panose="02040603050506020204" charset="0"/>
                </a:endParaRPr>
              </a:p>
              <a:p>
                <a:endParaRPr lang="en-US" altLang="en-GB" sz="900">
                  <a:solidFill>
                    <a:schemeClr val="tx1"/>
                  </a:solidFill>
                  <a:latin typeface="UTM Caviar" panose="02040603050506020204" charset="0"/>
                  <a:cs typeface="UTM Caviar" panose="02040603050506020204" charset="0"/>
                </a:endParaRPr>
              </a:p>
              <a:p>
                <a:r>
                  <a:rPr lang="en-US" altLang="en-GB" sz="900">
                    <a:solidFill>
                      <a:schemeClr val="tx1"/>
                    </a:solidFill>
                    <a:latin typeface="UTM Caviar" panose="02040603050506020204" charset="0"/>
                    <a:cs typeface="UTM Caviar" panose="02040603050506020204" charset="0"/>
                  </a:rPr>
                  <a:t>Sau </a:t>
                </a:r>
                <a:r>
                  <a:rPr lang="en-US" altLang="en-US" sz="900">
                    <a:solidFill>
                      <a:schemeClr val="tx1"/>
                    </a:solidFill>
                    <a:latin typeface="UTM Caviar" panose="02040603050506020204" charset="0"/>
                    <a:cs typeface="UTM Caviar" panose="02040603050506020204" charset="0"/>
                  </a:rPr>
                  <a:t>đó</a:t>
                </a:r>
                <a:r>
                  <a:rPr lang="en-US" altLang="en-GB" sz="900">
                    <a:solidFill>
                      <a:schemeClr val="tx1"/>
                    </a:solidFill>
                    <a:latin typeface="UTM Caviar" panose="02040603050506020204" charset="0"/>
                    <a:cs typeface="UTM Caviar" panose="02040603050506020204" charset="0"/>
                  </a:rPr>
                  <a:t>, m</a:t>
                </a:r>
                <a:r>
                  <a:rPr lang="en-US" altLang="en-US" sz="900">
                    <a:solidFill>
                      <a:schemeClr val="tx1"/>
                    </a:solidFill>
                    <a:latin typeface="UTM Caviar" panose="02040603050506020204" charset="0"/>
                    <a:cs typeface="UTM Caviar" panose="02040603050506020204" charset="0"/>
                  </a:rPr>
                  <a:t>á</a:t>
                </a:r>
                <a:r>
                  <a:rPr lang="en-US" altLang="en-GB" sz="900">
                    <a:solidFill>
                      <a:schemeClr val="tx1"/>
                    </a:solidFill>
                    <a:latin typeface="UTM Caviar" panose="02040603050506020204" charset="0"/>
                    <a:cs typeface="UTM Caviar" panose="02040603050506020204" charset="0"/>
                  </a:rPr>
                  <a:t>y t</a:t>
                </a:r>
                <a:r>
                  <a:rPr lang="en-US" altLang="en-US" sz="900">
                    <a:solidFill>
                      <a:schemeClr val="tx1"/>
                    </a:solidFill>
                    <a:latin typeface="UTM Caviar" panose="02040603050506020204" charset="0"/>
                    <a:cs typeface="UTM Caviar" panose="02040603050506020204" charset="0"/>
                  </a:rPr>
                  <a:t>í</a:t>
                </a:r>
                <a:r>
                  <a:rPr lang="en-US" altLang="en-GB" sz="900">
                    <a:solidFill>
                      <a:schemeClr val="tx1"/>
                    </a:solidFill>
                    <a:latin typeface="UTM Caviar" panose="02040603050506020204" charset="0"/>
                    <a:cs typeface="UTM Caviar" panose="02040603050506020204" charset="0"/>
                  </a:rPr>
                  <a:t>nh mới so s</a:t>
                </a:r>
                <a:r>
                  <a:rPr lang="en-US" altLang="en-US" sz="900">
                    <a:solidFill>
                      <a:schemeClr val="tx1"/>
                    </a:solidFill>
                    <a:latin typeface="UTM Caviar" panose="02040603050506020204" charset="0"/>
                    <a:cs typeface="UTM Caviar" panose="02040603050506020204" charset="0"/>
                  </a:rPr>
                  <a:t>á</a:t>
                </a:r>
                <a:r>
                  <a:rPr lang="en-US" altLang="en-GB" sz="900">
                    <a:solidFill>
                      <a:schemeClr val="tx1"/>
                    </a:solidFill>
                    <a:latin typeface="UTM Caviar" panose="02040603050506020204" charset="0"/>
                    <a:cs typeface="UTM Caviar" panose="02040603050506020204" charset="0"/>
                  </a:rPr>
                  <a:t>nh c</a:t>
                </a:r>
                <a:r>
                  <a:rPr lang="en-US" altLang="en-US" sz="900">
                    <a:solidFill>
                      <a:schemeClr val="tx1"/>
                    </a:solidFill>
                    <a:latin typeface="UTM Caviar" panose="02040603050506020204" charset="0"/>
                    <a:cs typeface="UTM Caviar" panose="02040603050506020204" charset="0"/>
                  </a:rPr>
                  <a:t>á</a:t>
                </a:r>
                <a:r>
                  <a:rPr lang="en-US" altLang="en-GB" sz="900">
                    <a:solidFill>
                      <a:schemeClr val="tx1"/>
                    </a:solidFill>
                    <a:latin typeface="UTM Caviar" panose="02040603050506020204" charset="0"/>
                    <a:cs typeface="UTM Caviar" panose="02040603050506020204" charset="0"/>
                  </a:rPr>
                  <a:t>c tọa </a:t>
                </a:r>
                <a:r>
                  <a:rPr lang="en-US" altLang="en-US" sz="900">
                    <a:solidFill>
                      <a:schemeClr val="tx1"/>
                    </a:solidFill>
                    <a:latin typeface="UTM Caviar" panose="02040603050506020204" charset="0"/>
                    <a:cs typeface="UTM Caviar" panose="02040603050506020204" charset="0"/>
                  </a:rPr>
                  <a:t>đ</a:t>
                </a:r>
                <a:r>
                  <a:rPr lang="en-US" altLang="en-GB" sz="900">
                    <a:solidFill>
                      <a:schemeClr val="tx1"/>
                    </a:solidFill>
                    <a:latin typeface="UTM Caviar" panose="02040603050506020204" charset="0"/>
                    <a:cs typeface="UTM Caviar" panose="02040603050506020204" charset="0"/>
                  </a:rPr>
                  <a:t>ộ này với c</a:t>
                </a:r>
                <a:r>
                  <a:rPr lang="en-US" altLang="en-US" sz="900">
                    <a:solidFill>
                      <a:schemeClr val="tx1"/>
                    </a:solidFill>
                    <a:latin typeface="UTM Caviar" panose="02040603050506020204" charset="0"/>
                    <a:cs typeface="UTM Caviar" panose="02040603050506020204" charset="0"/>
                  </a:rPr>
                  <a:t>ơ</a:t>
                </a:r>
                <a:r>
                  <a:rPr lang="en-US" altLang="en-GB" sz="900">
                    <a:solidFill>
                      <a:schemeClr val="tx1"/>
                    </a:solidFill>
                    <a:latin typeface="UTM Caviar" panose="02040603050506020204" charset="0"/>
                    <a:cs typeface="UTM Caviar" panose="02040603050506020204" charset="0"/>
                  </a:rPr>
                  <a:t> sở dữ liệu </a:t>
                </a:r>
                <a:r>
                  <a:rPr lang="en-US" altLang="en-US" sz="900">
                    <a:solidFill>
                      <a:schemeClr val="tx1"/>
                    </a:solidFill>
                    <a:latin typeface="UTM Caviar" panose="02040603050506020204" charset="0"/>
                    <a:cs typeface="UTM Caviar" panose="02040603050506020204" charset="0"/>
                  </a:rPr>
                  <a:t>đ</a:t>
                </a:r>
                <a:r>
                  <a:rPr lang="en-US" altLang="en-GB" sz="900">
                    <a:solidFill>
                      <a:schemeClr val="tx1"/>
                    </a:solidFill>
                    <a:latin typeface="UTM Caviar" panose="02040603050506020204" charset="0"/>
                    <a:cs typeface="UTM Caviar" panose="02040603050506020204" charset="0"/>
                  </a:rPr>
                  <a:t>ể t</a:t>
                </a:r>
                <a:r>
                  <a:rPr lang="en-US" altLang="en-US" sz="900">
                    <a:solidFill>
                      <a:schemeClr val="tx1"/>
                    </a:solidFill>
                    <a:latin typeface="UTM Caviar" panose="02040603050506020204" charset="0"/>
                    <a:cs typeface="UTM Caviar" panose="02040603050506020204" charset="0"/>
                  </a:rPr>
                  <a:t>ì</a:t>
                </a:r>
                <a:r>
                  <a:rPr lang="en-US" altLang="en-GB" sz="900">
                    <a:solidFill>
                      <a:schemeClr val="tx1"/>
                    </a:solidFill>
                    <a:latin typeface="UTM Caviar" panose="02040603050506020204" charset="0"/>
                    <a:cs typeface="UTM Caviar" panose="02040603050506020204" charset="0"/>
                  </a:rPr>
                  <a:t>m ra ng</a:t>
                </a:r>
                <a:r>
                  <a:rPr lang="en-US" altLang="en-US" sz="900">
                    <a:solidFill>
                      <a:schemeClr val="tx1"/>
                    </a:solidFill>
                    <a:latin typeface="UTM Caviar" panose="02040603050506020204" charset="0"/>
                    <a:cs typeface="UTM Caviar" panose="02040603050506020204" charset="0"/>
                  </a:rPr>
                  <a:t>ư</a:t>
                </a:r>
                <a:r>
                  <a:rPr lang="en-US" altLang="en-GB" sz="900">
                    <a:solidFill>
                      <a:schemeClr val="tx1"/>
                    </a:solidFill>
                    <a:latin typeface="UTM Caviar" panose="02040603050506020204" charset="0"/>
                    <a:cs typeface="UTM Caviar" panose="02040603050506020204" charset="0"/>
                  </a:rPr>
                  <a:t>ời ph</a:t>
                </a:r>
                <a:r>
                  <a:rPr lang="en-US" altLang="en-US" sz="900">
                    <a:solidFill>
                      <a:schemeClr val="tx1"/>
                    </a:solidFill>
                    <a:latin typeface="UTM Caviar" panose="02040603050506020204" charset="0"/>
                    <a:cs typeface="UTM Caviar" panose="02040603050506020204" charset="0"/>
                  </a:rPr>
                  <a:t>ù</a:t>
                </a:r>
                <a:r>
                  <a:rPr lang="en-US" altLang="en-GB" sz="900">
                    <a:solidFill>
                      <a:schemeClr val="tx1"/>
                    </a:solidFill>
                    <a:latin typeface="UTM Caviar" panose="02040603050506020204" charset="0"/>
                    <a:cs typeface="UTM Caviar" panose="02040603050506020204" charset="0"/>
                  </a:rPr>
                  <a:t> hợp.</a:t>
                </a:r>
                <a:endParaRPr lang="en-US" altLang="en-GB" sz="900">
                  <a:solidFill>
                    <a:schemeClr val="tx1"/>
                  </a:solidFill>
                  <a:latin typeface="UTM Caviar" panose="02040603050506020204" charset="0"/>
                  <a:cs typeface="UTM Caviar" panose="02040603050506020204" charset="0"/>
                </a:endParaRPr>
              </a:p>
            </p:txBody>
          </p:sp>
          <p:sp>
            <p:nvSpPr>
              <p:cNvPr id="14" name="Text Box 13"/>
              <p:cNvSpPr txBox="1"/>
              <p:nvPr>
                <p:custDataLst>
                  <p:tags r:id="rId6"/>
                </p:custDataLst>
              </p:nvPr>
            </p:nvSpPr>
            <p:spPr>
              <a:xfrm>
                <a:off x="7843" y="6309"/>
                <a:ext cx="1743" cy="367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p>
                <a:r>
                  <a:rPr lang="en-US" altLang="en-GB" sz="1000" b="1">
                    <a:solidFill>
                      <a:schemeClr val="tx1"/>
                    </a:solidFill>
                    <a:latin typeface="UTM Caviar" panose="02040603050506020204" charset="0"/>
                    <a:cs typeface="UTM Caviar" panose="02040603050506020204" charset="0"/>
                  </a:rPr>
                  <a:t>(1960s - 1970s)</a:t>
                </a:r>
                <a:endParaRPr lang="en-US" altLang="en-GB" sz="1000" b="1">
                  <a:solidFill>
                    <a:schemeClr val="tx1"/>
                  </a:solidFill>
                  <a:latin typeface="UTM Caviar" panose="02040603050506020204" charset="0"/>
                  <a:cs typeface="UTM Caviar" panose="02040603050506020204" charset="0"/>
                </a:endParaRPr>
              </a:p>
            </p:txBody>
          </p:sp>
        </p:grpSp>
      </p:grpSp>
      <p:sp>
        <p:nvSpPr>
          <p:cNvPr id="21" name="Text Box 20"/>
          <p:cNvSpPr txBox="1"/>
          <p:nvPr>
            <p:custDataLst>
              <p:tags r:id="rId7"/>
            </p:custDataLst>
          </p:nvPr>
        </p:nvSpPr>
        <p:spPr>
          <a:xfrm>
            <a:off x="1050925" y="6402705"/>
            <a:ext cx="1166495" cy="227330"/>
          </a:xfrm>
          <a:prstGeom prst="rect">
            <a:avLst/>
          </a:prstGeom>
          <a:noFill/>
        </p:spPr>
        <p:txBody>
          <a:bodyPr wrap="square" rtlCol="0">
            <a:normAutofit/>
          </a:bodyPr>
          <a:p>
            <a:r>
              <a:rPr lang="en-US" altLang="en-US" sz="800">
                <a:solidFill>
                  <a:schemeClr val="tx1"/>
                </a:solidFill>
                <a:latin typeface="UTM Caviar" panose="02040603050506020204" charset="0"/>
                <a:cs typeface="UTM Caviar" panose="02040603050506020204" charset="0"/>
                <a:hlinkClick r:id="rId8" action="ppaction://hlinkfile"/>
              </a:rPr>
              <a:t>Link pigure1</a:t>
            </a:r>
            <a:endParaRPr lang="en-US" altLang="en-US" sz="800">
              <a:solidFill>
                <a:schemeClr val="tx1"/>
              </a:solidFill>
              <a:latin typeface="UTM Caviar" panose="02040603050506020204" charset="0"/>
              <a:cs typeface="UTM Caviar" panose="02040603050506020204" charset="0"/>
              <a:hlinkClick r:id="rId8" action="ppaction://hlinkfile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3084195" y="1181100"/>
            <a:ext cx="2334260" cy="2359660"/>
            <a:chOff x="6923" y="6272"/>
            <a:chExt cx="3676" cy="3716"/>
          </a:xfrm>
        </p:grpSpPr>
        <p:grpSp>
          <p:nvGrpSpPr>
            <p:cNvPr id="22" name="Group 21"/>
            <p:cNvGrpSpPr/>
            <p:nvPr/>
          </p:nvGrpSpPr>
          <p:grpSpPr>
            <a:xfrm>
              <a:off x="6923" y="6272"/>
              <a:ext cx="3676" cy="3716"/>
              <a:chOff x="6388" y="8208"/>
              <a:chExt cx="1548" cy="1364"/>
            </a:xfrm>
          </p:grpSpPr>
          <p:sp>
            <p:nvSpPr>
              <p:cNvPr id="23" name="Rectangles 22"/>
              <p:cNvSpPr/>
              <p:nvPr/>
            </p:nvSpPr>
            <p:spPr>
              <a:xfrm>
                <a:off x="6388" y="8208"/>
                <a:ext cx="1548" cy="136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GB" altLang="en-US">
                  <a:solidFill>
                    <a:schemeClr val="tx1"/>
                  </a:solidFill>
                  <a:latin typeface="UTM Caviar" panose="02040603050506020204" charset="0"/>
                  <a:cs typeface="UTM Caviar" panose="02040603050506020204" charset="0"/>
                </a:endParaRPr>
              </a:p>
            </p:txBody>
          </p:sp>
          <p:sp>
            <p:nvSpPr>
              <p:cNvPr id="24" name="Rectangles 23"/>
              <p:cNvSpPr/>
              <p:nvPr/>
            </p:nvSpPr>
            <p:spPr>
              <a:xfrm>
                <a:off x="6424" y="8233"/>
                <a:ext cx="1481" cy="374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GB" altLang="en-US">
                  <a:solidFill>
                    <a:schemeClr val="tx1"/>
                  </a:solidFill>
                  <a:latin typeface="UTM Caviar" panose="02040603050506020204" charset="0"/>
                  <a:cs typeface="UTM Caviar" panose="02040603050506020204" charset="0"/>
                </a:endParaRPr>
              </a:p>
            </p:txBody>
          </p:sp>
        </p:grpSp>
        <p:grpSp>
          <p:nvGrpSpPr>
            <p:cNvPr id="25" name="Group 24"/>
            <p:cNvGrpSpPr/>
            <p:nvPr/>
          </p:nvGrpSpPr>
          <p:grpSpPr>
            <a:xfrm>
              <a:off x="6999" y="6309"/>
              <a:ext cx="3600" cy="3383"/>
              <a:chOff x="6999" y="6309"/>
              <a:chExt cx="3600" cy="3383"/>
            </a:xfrm>
          </p:grpSpPr>
          <p:sp>
            <p:nvSpPr>
              <p:cNvPr id="31" name="Text Box 30"/>
              <p:cNvSpPr txBox="1"/>
              <p:nvPr>
                <p:custDataLst>
                  <p:tags r:id="rId9"/>
                </p:custDataLst>
              </p:nvPr>
            </p:nvSpPr>
            <p:spPr>
              <a:xfrm>
                <a:off x="7235" y="6679"/>
                <a:ext cx="3052" cy="386"/>
              </a:xfrm>
              <a:prstGeom prst="rect">
                <a:avLst/>
              </a:prstGeom>
              <a:noFill/>
            </p:spPr>
            <p:txBody>
              <a:bodyPr wrap="square" rtlCol="0">
                <a:normAutofit/>
              </a:bodyPr>
              <a:p>
                <a:r>
                  <a:rPr lang="en-US" altLang="en-GB" sz="1000">
                    <a:solidFill>
                      <a:schemeClr val="tx1"/>
                    </a:solidFill>
                    <a:latin typeface="UTM Caviar" panose="02040603050506020204" charset="0"/>
                    <a:cs typeface="UTM Caviar" panose="02040603050506020204" charset="0"/>
                  </a:rPr>
                  <a:t>Matthew Turk &amp; Alex Pentland</a:t>
                </a:r>
                <a:endParaRPr lang="en-US" altLang="en-GB" sz="1000">
                  <a:solidFill>
                    <a:schemeClr val="tx1"/>
                  </a:solidFill>
                  <a:latin typeface="UTM Caviar" panose="02040603050506020204" charset="0"/>
                  <a:cs typeface="UTM Caviar" panose="02040603050506020204" charset="0"/>
                </a:endParaRPr>
              </a:p>
            </p:txBody>
          </p:sp>
          <p:sp>
            <p:nvSpPr>
              <p:cNvPr id="32" name="Text Box 31"/>
              <p:cNvSpPr txBox="1"/>
              <p:nvPr>
                <p:custDataLst>
                  <p:tags r:id="rId10"/>
                </p:custDataLst>
              </p:nvPr>
            </p:nvSpPr>
            <p:spPr>
              <a:xfrm>
                <a:off x="7296" y="6973"/>
                <a:ext cx="2586" cy="386"/>
              </a:xfrm>
              <a:prstGeom prst="rect">
                <a:avLst/>
              </a:prstGeom>
              <a:noFill/>
            </p:spPr>
            <p:txBody>
              <a:bodyPr wrap="square" rtlCol="0">
                <a:normAutofit/>
              </a:bodyPr>
              <a:p>
                <a:pPr algn="ctr"/>
                <a:r>
                  <a:rPr lang="vi-VN" altLang="en-US" sz="1000">
                    <a:solidFill>
                      <a:schemeClr val="tx1"/>
                    </a:solidFill>
                    <a:latin typeface="UTM Caviar" panose="02040603050506020204" charset="0"/>
                    <a:cs typeface="UTM Caviar" panose="02040603050506020204" charset="0"/>
                  </a:rPr>
                  <a:t>“</a:t>
                </a:r>
                <a:r>
                  <a:rPr lang="en-US" altLang="en-GB" sz="1000">
                    <a:solidFill>
                      <a:schemeClr val="tx1"/>
                    </a:solidFill>
                    <a:latin typeface="UTM Caviar" panose="02040603050506020204" charset="0"/>
                    <a:cs typeface="UTM Caviar" panose="02040603050506020204" charset="0"/>
                  </a:rPr>
                  <a:t>Eigenfaces</a:t>
                </a:r>
                <a:r>
                  <a:rPr lang="vi-VN" altLang="en-US" sz="1000">
                    <a:solidFill>
                      <a:schemeClr val="tx1"/>
                    </a:solidFill>
                    <a:latin typeface="UTM Caviar" panose="02040603050506020204" charset="0"/>
                    <a:cs typeface="UTM Caviar" panose="02040603050506020204" charset="0"/>
                  </a:rPr>
                  <a:t>”</a:t>
                </a:r>
                <a:endParaRPr lang="vi-VN" altLang="en-US" sz="1000">
                  <a:solidFill>
                    <a:schemeClr val="tx1"/>
                  </a:solidFill>
                  <a:latin typeface="UTM Caviar" panose="02040603050506020204" charset="0"/>
                  <a:cs typeface="UTM Caviar" panose="02040603050506020204" charset="0"/>
                </a:endParaRPr>
              </a:p>
            </p:txBody>
          </p:sp>
          <p:sp>
            <p:nvSpPr>
              <p:cNvPr id="33" name="Text Box 32"/>
              <p:cNvSpPr txBox="1"/>
              <p:nvPr>
                <p:custDataLst>
                  <p:tags r:id="rId11"/>
                </p:custDataLst>
              </p:nvPr>
            </p:nvSpPr>
            <p:spPr>
              <a:xfrm>
                <a:off x="6999" y="7477"/>
                <a:ext cx="3600" cy="2215"/>
              </a:xfrm>
              <a:prstGeom prst="rect">
                <a:avLst/>
              </a:prstGeom>
              <a:noFill/>
            </p:spPr>
            <p:txBody>
              <a:bodyPr wrap="square" rtlCol="0">
                <a:normAutofit/>
              </a:bodyPr>
              <a:p>
                <a:r>
                  <a:rPr lang="en-US" altLang="en-GB" sz="1000">
                    <a:solidFill>
                      <a:schemeClr val="tx1"/>
                    </a:solidFill>
                    <a:latin typeface="UTM Caviar" panose="02040603050506020204" charset="0"/>
                    <a:cs typeface="UTM Caviar" panose="02040603050506020204" charset="0"/>
                  </a:rPr>
                  <a:t> </a:t>
                </a:r>
                <a:r>
                  <a:rPr lang="vi-VN" altLang="en-US" sz="1000">
                    <a:solidFill>
                      <a:schemeClr val="tx1"/>
                    </a:solidFill>
                    <a:latin typeface="UTM Caviar" panose="02040603050506020204" charset="0"/>
                    <a:cs typeface="UTM Caviar" panose="02040603050506020204" charset="0"/>
                  </a:rPr>
                  <a:t>     Data đầu vào được train để tìm các </a:t>
                </a:r>
                <a:r>
                  <a:rPr lang="vi-VN" altLang="en-US" sz="1000" b="1">
                    <a:solidFill>
                      <a:schemeClr val="tx1"/>
                    </a:solidFill>
                    <a:latin typeface="UTM Caviar" panose="02040603050506020204" charset="0"/>
                    <a:cs typeface="UTM Caviar" panose="02040603050506020204" charset="0"/>
                  </a:rPr>
                  <a:t>“khuôn mặt cơ sở”</a:t>
                </a:r>
                <a:r>
                  <a:rPr lang="vi-VN" altLang="en-US" sz="1000">
                    <a:solidFill>
                      <a:schemeClr val="tx1"/>
                    </a:solidFill>
                    <a:latin typeface="UTM Caviar" panose="02040603050506020204" charset="0"/>
                    <a:cs typeface="UTM Caviar" panose="02040603050506020204" charset="0"/>
                  </a:rPr>
                  <a:t> </a:t>
                </a:r>
                <a:endParaRPr lang="en-US" altLang="en-GB" sz="1000">
                  <a:solidFill>
                    <a:schemeClr val="tx1"/>
                  </a:solidFill>
                  <a:latin typeface="UTM Caviar" panose="02040603050506020204" charset="0"/>
                  <a:cs typeface="UTM Caviar" panose="02040603050506020204" charset="0"/>
                </a:endParaRPr>
              </a:p>
              <a:p>
                <a:r>
                  <a:rPr lang="vi-VN" altLang="en-US" sz="1000">
                    <a:solidFill>
                      <a:schemeClr val="tx1"/>
                    </a:solidFill>
                    <a:latin typeface="UTM Caviar" panose="02040603050506020204" charset="0"/>
                    <a:cs typeface="UTM Caviar" panose="02040603050506020204" charset="0"/>
                  </a:rPr>
                  <a:t>      Mọi khuôn mặt thật sau đó sẽ được “ghép” lại từ các khuôn mặt cơ sở </a:t>
                </a:r>
                <a:endParaRPr lang="vi-VN" altLang="en-US" sz="1000">
                  <a:solidFill>
                    <a:schemeClr val="tx1"/>
                  </a:solidFill>
                  <a:latin typeface="UTM Caviar" panose="02040603050506020204" charset="0"/>
                  <a:cs typeface="UTM Caviar" panose="02040603050506020204" charset="0"/>
                </a:endParaRPr>
              </a:p>
              <a:p>
                <a:endParaRPr lang="vi-VN" altLang="en-US" sz="1000">
                  <a:solidFill>
                    <a:schemeClr val="tx1"/>
                  </a:solidFill>
                  <a:latin typeface="UTM Caviar" panose="02040603050506020204" charset="0"/>
                  <a:cs typeface="UTM Caviar" panose="02040603050506020204" charset="0"/>
                </a:endParaRPr>
              </a:p>
              <a:p>
                <a:r>
                  <a:rPr lang="vi-VN" altLang="en-US" sz="1000">
                    <a:solidFill>
                      <a:schemeClr val="tx1"/>
                    </a:solidFill>
                    <a:latin typeface="UTM Caviar" panose="02040603050506020204" charset="0"/>
                    <a:cs typeface="UTM Caviar" panose="02040603050506020204" charset="0"/>
                  </a:rPr>
                  <a:t>=&gt; Để nhận dạng một người, máy tính chỉ cần so sánh </a:t>
                </a:r>
                <a:r>
                  <a:rPr lang="vi-VN" altLang="en-US" sz="1000" b="1">
                    <a:solidFill>
                      <a:schemeClr val="tx1"/>
                    </a:solidFill>
                    <a:latin typeface="UTM Caviar" panose="02040603050506020204" charset="0"/>
                    <a:cs typeface="UTM Caviar" panose="02040603050506020204" charset="0"/>
                  </a:rPr>
                  <a:t>“công thức pha trộn” </a:t>
                </a:r>
                <a:r>
                  <a:rPr lang="vi-VN" altLang="en-US" sz="1000">
                    <a:solidFill>
                      <a:schemeClr val="tx1"/>
                    </a:solidFill>
                    <a:latin typeface="UTM Caviar" panose="02040603050506020204" charset="0"/>
                    <a:cs typeface="UTM Caviar" panose="02040603050506020204" charset="0"/>
                  </a:rPr>
                  <a:t>các khuôn mặt cơ sở đó</a:t>
                </a:r>
                <a:endParaRPr lang="vi-VN" altLang="en-US" sz="1000">
                  <a:solidFill>
                    <a:schemeClr val="tx1"/>
                  </a:solidFill>
                  <a:latin typeface="UTM Caviar" panose="02040603050506020204" charset="0"/>
                  <a:cs typeface="UTM Caviar" panose="02040603050506020204" charset="0"/>
                </a:endParaRPr>
              </a:p>
            </p:txBody>
          </p:sp>
          <p:sp>
            <p:nvSpPr>
              <p:cNvPr id="34" name="Text Box 33"/>
              <p:cNvSpPr txBox="1"/>
              <p:nvPr>
                <p:custDataLst>
                  <p:tags r:id="rId12"/>
                </p:custDataLst>
              </p:nvPr>
            </p:nvSpPr>
            <p:spPr>
              <a:xfrm>
                <a:off x="8385" y="6309"/>
                <a:ext cx="1009" cy="367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p>
                <a:r>
                  <a:rPr lang="en-US" altLang="en-GB" sz="1000" b="1">
                    <a:solidFill>
                      <a:schemeClr val="tx1"/>
                    </a:solidFill>
                    <a:latin typeface="UTM Caviar" panose="02040603050506020204" charset="0"/>
                    <a:cs typeface="UTM Caviar" panose="02040603050506020204" charset="0"/>
                  </a:rPr>
                  <a:t>(</a:t>
                </a:r>
                <a:r>
                  <a:rPr lang="vi-VN" altLang="en-US" sz="1000" b="1">
                    <a:solidFill>
                      <a:schemeClr val="tx1"/>
                    </a:solidFill>
                    <a:latin typeface="UTM Caviar" panose="02040603050506020204" charset="0"/>
                    <a:cs typeface="UTM Caviar" panose="02040603050506020204" charset="0"/>
                  </a:rPr>
                  <a:t>1991</a:t>
                </a:r>
                <a:r>
                  <a:rPr lang="en-US" altLang="en-GB" sz="1000" b="1">
                    <a:solidFill>
                      <a:schemeClr val="tx1"/>
                    </a:solidFill>
                    <a:latin typeface="UTM Caviar" panose="02040603050506020204" charset="0"/>
                    <a:cs typeface="UTM Caviar" panose="02040603050506020204" charset="0"/>
                  </a:rPr>
                  <a:t>)</a:t>
                </a:r>
                <a:endParaRPr lang="en-US" altLang="en-GB" sz="1000" b="1">
                  <a:solidFill>
                    <a:schemeClr val="tx1"/>
                  </a:solidFill>
                  <a:latin typeface="UTM Caviar" panose="02040603050506020204" charset="0"/>
                  <a:cs typeface="UTM Caviar" panose="02040603050506020204" charset="0"/>
                </a:endParaRPr>
              </a:p>
            </p:txBody>
          </p:sp>
        </p:grpSp>
      </p:grpSp>
      <p:grpSp>
        <p:nvGrpSpPr>
          <p:cNvPr id="3" name="Group 2"/>
          <p:cNvGrpSpPr/>
          <p:nvPr/>
        </p:nvGrpSpPr>
        <p:grpSpPr>
          <a:xfrm>
            <a:off x="3084195" y="4299585"/>
            <a:ext cx="3372485" cy="2109470"/>
            <a:chOff x="4857" y="6771"/>
            <a:chExt cx="5311" cy="3322"/>
          </a:xfrm>
        </p:grpSpPr>
        <p:pic>
          <p:nvPicPr>
            <p:cNvPr id="2" name="Picture 1"/>
            <p:cNvPicPr>
              <a:picLocks noChangeAspect="1"/>
            </p:cNvPicPr>
            <p:nvPr>
              <p:custDataLst>
                <p:tags r:id="rId13"/>
              </p:custDataLst>
            </p:nvPr>
          </p:nvPicPr>
          <p:blipFill>
            <a:blip r:embed="rId14"/>
            <a:stretch>
              <a:fillRect/>
            </a:stretch>
          </p:blipFill>
          <p:spPr>
            <a:xfrm>
              <a:off x="7146" y="6771"/>
              <a:ext cx="3022" cy="3322"/>
            </a:xfrm>
            <a:prstGeom prst="rect">
              <a:avLst/>
            </a:prstGeom>
          </p:spPr>
        </p:pic>
        <p:cxnSp>
          <p:nvCxnSpPr>
            <p:cNvPr id="5" name="Straight Arrow Connector 4"/>
            <p:cNvCxnSpPr/>
            <p:nvPr/>
          </p:nvCxnSpPr>
          <p:spPr>
            <a:xfrm>
              <a:off x="6656" y="8432"/>
              <a:ext cx="672" cy="0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arrow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pic>
          <p:nvPicPr>
            <p:cNvPr id="7" name="Picture 6"/>
            <p:cNvPicPr>
              <a:picLocks noChangeAspect="1"/>
            </p:cNvPicPr>
            <p:nvPr>
              <p:custDataLst>
                <p:tags r:id="rId15"/>
              </p:custDataLst>
            </p:nvPr>
          </p:nvPicPr>
          <p:blipFill>
            <a:blip r:embed="rId16"/>
            <a:stretch>
              <a:fillRect/>
            </a:stretch>
          </p:blipFill>
          <p:spPr>
            <a:xfrm>
              <a:off x="4857" y="7296"/>
              <a:ext cx="1966" cy="1854"/>
            </a:xfrm>
            <a:prstGeom prst="rect">
              <a:avLst/>
            </a:prstGeom>
          </p:spPr>
        </p:pic>
      </p:grpSp>
      <p:sp>
        <p:nvSpPr>
          <p:cNvPr id="26" name="Text Box 25"/>
          <p:cNvSpPr txBox="1"/>
          <p:nvPr>
            <p:custDataLst>
              <p:tags r:id="rId17"/>
            </p:custDataLst>
          </p:nvPr>
        </p:nvSpPr>
        <p:spPr>
          <a:xfrm>
            <a:off x="3406775" y="6314440"/>
            <a:ext cx="1470660" cy="257810"/>
          </a:xfrm>
          <a:prstGeom prst="rect">
            <a:avLst/>
          </a:prstGeom>
          <a:noFill/>
        </p:spPr>
        <p:txBody>
          <a:bodyPr wrap="square" rtlCol="0">
            <a:normAutofit/>
          </a:bodyPr>
          <a:p>
            <a:r>
              <a:rPr lang="vi-VN" altLang="en-US" sz="700">
                <a:solidFill>
                  <a:schemeClr val="tx1"/>
                </a:solidFill>
                <a:latin typeface="UTM Caviar" panose="02040603050506020204" charset="0"/>
                <a:cs typeface="UTM Caviar" panose="02040603050506020204" charset="0"/>
                <a:hlinkClick r:id="rId18" action="ppaction://hlinkfile"/>
              </a:rPr>
              <a:t>Link paper fig2</a:t>
            </a:r>
            <a:endParaRPr lang="vi-VN" altLang="en-US" sz="700">
              <a:solidFill>
                <a:schemeClr val="tx1"/>
              </a:solidFill>
              <a:latin typeface="UTM Caviar" panose="02040603050506020204" charset="0"/>
              <a:cs typeface="UTM Caviar" panose="02040603050506020204" charset="0"/>
              <a:hlinkClick r:id="rId18" action="ppaction://hlinkfile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vi-VN" altLang="en-GB"/>
              <a:t>1. Giới </a:t>
            </a:r>
            <a:r>
              <a:rPr lang="vi-VN" altLang="en-GB"/>
              <a:t>thiệu</a:t>
            </a:r>
            <a:endParaRPr lang="vi-VN" altLang="en-GB"/>
          </a:p>
        </p:txBody>
      </p:sp>
      <p:grpSp>
        <p:nvGrpSpPr>
          <p:cNvPr id="7" name="Group 6"/>
          <p:cNvGrpSpPr/>
          <p:nvPr/>
        </p:nvGrpSpPr>
        <p:grpSpPr>
          <a:xfrm>
            <a:off x="1489075" y="1115060"/>
            <a:ext cx="7791450" cy="5287645"/>
            <a:chOff x="4857" y="6771"/>
            <a:chExt cx="5311" cy="3322"/>
          </a:xfrm>
        </p:grpSpPr>
        <p:pic>
          <p:nvPicPr>
            <p:cNvPr id="32" name="Picture 31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2"/>
            <a:stretch>
              <a:fillRect/>
            </a:stretch>
          </p:blipFill>
          <p:spPr>
            <a:xfrm>
              <a:off x="7146" y="6771"/>
              <a:ext cx="3022" cy="3322"/>
            </a:xfrm>
            <a:prstGeom prst="rect">
              <a:avLst/>
            </a:prstGeom>
          </p:spPr>
        </p:pic>
        <p:cxnSp>
          <p:nvCxnSpPr>
            <p:cNvPr id="8" name="Straight Arrow Connector 7"/>
            <p:cNvCxnSpPr/>
            <p:nvPr/>
          </p:nvCxnSpPr>
          <p:spPr>
            <a:xfrm>
              <a:off x="6656" y="8432"/>
              <a:ext cx="672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pic>
          <p:nvPicPr>
            <p:cNvPr id="31" name="Picture 30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4"/>
            <a:stretch>
              <a:fillRect/>
            </a:stretch>
          </p:blipFill>
          <p:spPr>
            <a:xfrm>
              <a:off x="4857" y="7296"/>
              <a:ext cx="1966" cy="185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/>
              <a:t>1. </a:t>
            </a:r>
            <a:r>
              <a:rPr lang="vi-VN" altLang="en-US"/>
              <a:t>Giới </a:t>
            </a:r>
            <a:r>
              <a:rPr lang="vi-VN" altLang="en-US"/>
              <a:t>thiệu</a:t>
            </a:r>
            <a:endParaRPr lang="vi-VN" altLang="en-US"/>
          </a:p>
        </p:txBody>
      </p:sp>
      <p:cxnSp>
        <p:nvCxnSpPr>
          <p:cNvPr id="72" name="Straight Arrow Connector 71"/>
          <p:cNvCxnSpPr/>
          <p:nvPr/>
        </p:nvCxnSpPr>
        <p:spPr>
          <a:xfrm>
            <a:off x="812800" y="3876040"/>
            <a:ext cx="1107821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73" name="Oval 72"/>
          <p:cNvSpPr/>
          <p:nvPr/>
        </p:nvSpPr>
        <p:spPr>
          <a:xfrm>
            <a:off x="1663065" y="3799840"/>
            <a:ext cx="182880" cy="18288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GB" altLang="en-US">
              <a:solidFill>
                <a:schemeClr val="tx1"/>
              </a:solidFill>
              <a:latin typeface="UTM Caviar" panose="02040603050506020204" charset="0"/>
              <a:cs typeface="UTM Caviar" panose="02040603050506020204" charset="0"/>
            </a:endParaRPr>
          </a:p>
        </p:txBody>
      </p:sp>
      <p:sp>
        <p:nvSpPr>
          <p:cNvPr id="74" name="Oval 73"/>
          <p:cNvSpPr/>
          <p:nvPr/>
        </p:nvSpPr>
        <p:spPr>
          <a:xfrm>
            <a:off x="3973195" y="3799840"/>
            <a:ext cx="182880" cy="18288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GB" altLang="en-US">
              <a:solidFill>
                <a:schemeClr val="tx1"/>
              </a:solidFill>
              <a:latin typeface="UTM Caviar" panose="02040603050506020204" charset="0"/>
              <a:cs typeface="UTM Caviar" panose="02040603050506020204" charset="0"/>
            </a:endParaRPr>
          </a:p>
        </p:txBody>
      </p:sp>
      <p:pic>
        <p:nvPicPr>
          <p:cNvPr id="75" name="Content Placeholder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812800" y="1165860"/>
            <a:ext cx="1883410" cy="2552065"/>
          </a:xfrm>
          <a:prstGeom prst="roundRect">
            <a:avLst/>
          </a:prstGeom>
        </p:spPr>
      </p:pic>
      <p:grpSp>
        <p:nvGrpSpPr>
          <p:cNvPr id="76" name="Group 75"/>
          <p:cNvGrpSpPr/>
          <p:nvPr/>
        </p:nvGrpSpPr>
        <p:grpSpPr>
          <a:xfrm>
            <a:off x="616585" y="4041140"/>
            <a:ext cx="2467610" cy="2359660"/>
            <a:chOff x="6923" y="6272"/>
            <a:chExt cx="3886" cy="3716"/>
          </a:xfrm>
        </p:grpSpPr>
        <p:grpSp>
          <p:nvGrpSpPr>
            <p:cNvPr id="77" name="Group 76"/>
            <p:cNvGrpSpPr/>
            <p:nvPr/>
          </p:nvGrpSpPr>
          <p:grpSpPr>
            <a:xfrm>
              <a:off x="6923" y="6272"/>
              <a:ext cx="3676" cy="3716"/>
              <a:chOff x="6388" y="8208"/>
              <a:chExt cx="1548" cy="1364"/>
            </a:xfrm>
          </p:grpSpPr>
          <p:sp>
            <p:nvSpPr>
              <p:cNvPr id="78" name="Rectangles 77"/>
              <p:cNvSpPr/>
              <p:nvPr/>
            </p:nvSpPr>
            <p:spPr>
              <a:xfrm>
                <a:off x="6388" y="8208"/>
                <a:ext cx="1548" cy="136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GB" altLang="en-US">
                  <a:solidFill>
                    <a:schemeClr val="tx1"/>
                  </a:solidFill>
                  <a:latin typeface="UTM Caviar" panose="02040603050506020204" charset="0"/>
                  <a:cs typeface="UTM Caviar" panose="02040603050506020204" charset="0"/>
                </a:endParaRPr>
              </a:p>
            </p:txBody>
          </p:sp>
          <p:sp>
            <p:nvSpPr>
              <p:cNvPr id="79" name="Rectangles 78"/>
              <p:cNvSpPr/>
              <p:nvPr/>
            </p:nvSpPr>
            <p:spPr>
              <a:xfrm>
                <a:off x="6424" y="8233"/>
                <a:ext cx="1481" cy="374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GB" altLang="en-US">
                  <a:solidFill>
                    <a:schemeClr val="tx1"/>
                  </a:solidFill>
                  <a:latin typeface="UTM Caviar" panose="02040603050506020204" charset="0"/>
                  <a:cs typeface="UTM Caviar" panose="02040603050506020204" charset="0"/>
                </a:endParaRPr>
              </a:p>
            </p:txBody>
          </p:sp>
        </p:grpSp>
        <p:grpSp>
          <p:nvGrpSpPr>
            <p:cNvPr id="80" name="Group 79"/>
            <p:cNvGrpSpPr/>
            <p:nvPr/>
          </p:nvGrpSpPr>
          <p:grpSpPr>
            <a:xfrm>
              <a:off x="6999" y="6309"/>
              <a:ext cx="3810" cy="3383"/>
              <a:chOff x="6999" y="6309"/>
              <a:chExt cx="3810" cy="3383"/>
            </a:xfrm>
          </p:grpSpPr>
          <p:sp>
            <p:nvSpPr>
              <p:cNvPr id="81" name="Text Box 80"/>
              <p:cNvSpPr txBox="1"/>
              <p:nvPr>
                <p:custDataLst>
                  <p:tags r:id="rId3"/>
                </p:custDataLst>
              </p:nvPr>
            </p:nvSpPr>
            <p:spPr>
              <a:xfrm>
                <a:off x="7752" y="6679"/>
                <a:ext cx="2182" cy="386"/>
              </a:xfrm>
              <a:prstGeom prst="rect">
                <a:avLst/>
              </a:prstGeom>
              <a:noFill/>
            </p:spPr>
            <p:txBody>
              <a:bodyPr wrap="square" rtlCol="0">
                <a:normAutofit fontScale="90000"/>
              </a:bodyPr>
              <a:p>
                <a:r>
                  <a:rPr lang="en-US" altLang="en-GB" sz="1000">
                    <a:solidFill>
                      <a:schemeClr val="tx1"/>
                    </a:solidFill>
                    <a:latin typeface="UTM Caviar" panose="02040603050506020204" charset="0"/>
                    <a:cs typeface="UTM Caviar" panose="02040603050506020204" charset="0"/>
                  </a:rPr>
                  <a:t> Woodrow Bledsoe</a:t>
                </a:r>
                <a:endParaRPr lang="en-US" altLang="en-GB" sz="1000">
                  <a:solidFill>
                    <a:schemeClr val="tx1"/>
                  </a:solidFill>
                  <a:latin typeface="UTM Caviar" panose="02040603050506020204" charset="0"/>
                  <a:cs typeface="UTM Caviar" panose="02040603050506020204" charset="0"/>
                </a:endParaRPr>
              </a:p>
            </p:txBody>
          </p:sp>
          <p:sp>
            <p:nvSpPr>
              <p:cNvPr id="82" name="Text Box 81"/>
              <p:cNvSpPr txBox="1"/>
              <p:nvPr>
                <p:custDataLst>
                  <p:tags r:id="rId4"/>
                </p:custDataLst>
              </p:nvPr>
            </p:nvSpPr>
            <p:spPr>
              <a:xfrm>
                <a:off x="7296" y="6973"/>
                <a:ext cx="3513" cy="386"/>
              </a:xfrm>
              <a:prstGeom prst="rect">
                <a:avLst/>
              </a:prstGeom>
              <a:noFill/>
            </p:spPr>
            <p:txBody>
              <a:bodyPr wrap="square" rtlCol="0">
                <a:normAutofit/>
              </a:bodyPr>
              <a:p>
                <a:r>
                  <a:rPr lang="en-US" altLang="en-GB" sz="1000">
                    <a:solidFill>
                      <a:schemeClr val="tx1"/>
                    </a:solidFill>
                    <a:latin typeface="UTM Caviar" panose="02040603050506020204" charset="0"/>
                    <a:cs typeface="UTM Caviar" panose="02040603050506020204" charset="0"/>
                  </a:rPr>
                  <a:t>  "Man-Machine Facematching" </a:t>
                </a:r>
                <a:endParaRPr lang="en-US" altLang="en-GB" sz="1000">
                  <a:solidFill>
                    <a:schemeClr val="tx1"/>
                  </a:solidFill>
                  <a:latin typeface="UTM Caviar" panose="02040603050506020204" charset="0"/>
                  <a:cs typeface="UTM Caviar" panose="02040603050506020204" charset="0"/>
                </a:endParaRPr>
              </a:p>
            </p:txBody>
          </p:sp>
          <p:sp>
            <p:nvSpPr>
              <p:cNvPr id="83" name="Text Box 82"/>
              <p:cNvSpPr txBox="1"/>
              <p:nvPr>
                <p:custDataLst>
                  <p:tags r:id="rId5"/>
                </p:custDataLst>
              </p:nvPr>
            </p:nvSpPr>
            <p:spPr>
              <a:xfrm>
                <a:off x="6999" y="7477"/>
                <a:ext cx="3600" cy="2215"/>
              </a:xfrm>
              <a:prstGeom prst="rect">
                <a:avLst/>
              </a:prstGeom>
              <a:noFill/>
            </p:spPr>
            <p:txBody>
              <a:bodyPr wrap="square" rtlCol="0">
                <a:normAutofit/>
              </a:bodyPr>
              <a:p>
                <a:r>
                  <a:rPr lang="en-US" altLang="en-GB" sz="900">
                    <a:solidFill>
                      <a:schemeClr val="tx1"/>
                    </a:solidFill>
                    <a:latin typeface="UTM Caviar" panose="02040603050506020204" charset="0"/>
                    <a:cs typeface="UTM Caviar" panose="02040603050506020204" charset="0"/>
                  </a:rPr>
                  <a:t>  Công nghệ thời </a:t>
                </a:r>
                <a:r>
                  <a:rPr lang="en-US" altLang="en-US" sz="900">
                    <a:solidFill>
                      <a:schemeClr val="tx1"/>
                    </a:solidFill>
                    <a:latin typeface="UTM Caviar" panose="02040603050506020204" charset="0"/>
                    <a:cs typeface="UTM Caviar" panose="02040603050506020204" charset="0"/>
                  </a:rPr>
                  <a:t>đó</a:t>
                </a:r>
                <a:r>
                  <a:rPr lang="en-US" altLang="en-GB" sz="900">
                    <a:solidFill>
                      <a:schemeClr val="tx1"/>
                    </a:solidFill>
                    <a:latin typeface="UTM Caviar" panose="02040603050506020204" charset="0"/>
                    <a:cs typeface="UTM Caviar" panose="02040603050506020204" charset="0"/>
                  </a:rPr>
                  <a:t> c</a:t>
                </a:r>
                <a:r>
                  <a:rPr lang="en-US" altLang="en-US" sz="900">
                    <a:solidFill>
                      <a:schemeClr val="tx1"/>
                    </a:solidFill>
                    <a:latin typeface="UTM Caviar" panose="02040603050506020204" charset="0"/>
                    <a:cs typeface="UTM Caviar" panose="02040603050506020204" charset="0"/>
                  </a:rPr>
                  <a:t>ò</a:t>
                </a:r>
                <a:r>
                  <a:rPr lang="en-US" altLang="en-GB" sz="900">
                    <a:solidFill>
                      <a:schemeClr val="tx1"/>
                    </a:solidFill>
                    <a:latin typeface="UTM Caviar" panose="02040603050506020204" charset="0"/>
                    <a:cs typeface="UTM Caviar" panose="02040603050506020204" charset="0"/>
                  </a:rPr>
                  <a:t>n qu</a:t>
                </a:r>
                <a:r>
                  <a:rPr lang="en-US" altLang="en-US" sz="900">
                    <a:solidFill>
                      <a:schemeClr val="tx1"/>
                    </a:solidFill>
                    <a:latin typeface="UTM Caviar" panose="02040603050506020204" charset="0"/>
                    <a:cs typeface="UTM Caviar" panose="02040603050506020204" charset="0"/>
                  </a:rPr>
                  <a:t>á</a:t>
                </a:r>
                <a:r>
                  <a:rPr lang="en-US" altLang="en-GB" sz="900">
                    <a:solidFill>
                      <a:schemeClr val="tx1"/>
                    </a:solidFill>
                    <a:latin typeface="UTM Caviar" panose="02040603050506020204" charset="0"/>
                    <a:cs typeface="UTM Caviar" panose="02040603050506020204" charset="0"/>
                  </a:rPr>
                  <a:t> s</a:t>
                </a:r>
                <a:r>
                  <a:rPr lang="en-US" altLang="en-US" sz="900">
                    <a:solidFill>
                      <a:schemeClr val="tx1"/>
                    </a:solidFill>
                    <a:latin typeface="UTM Caviar" panose="02040603050506020204" charset="0"/>
                    <a:cs typeface="UTM Caviar" panose="02040603050506020204" charset="0"/>
                  </a:rPr>
                  <a:t>ơ</a:t>
                </a:r>
                <a:r>
                  <a:rPr lang="en-US" altLang="en-GB" sz="900">
                    <a:solidFill>
                      <a:schemeClr val="tx1"/>
                    </a:solidFill>
                    <a:latin typeface="UTM Caviar" panose="02040603050506020204" charset="0"/>
                    <a:cs typeface="UTM Caviar" panose="02040603050506020204" charset="0"/>
                  </a:rPr>
                  <a:t> khai.</a:t>
                </a:r>
                <a:endParaRPr lang="en-US" altLang="en-GB" sz="900">
                  <a:solidFill>
                    <a:schemeClr val="tx1"/>
                  </a:solidFill>
                  <a:latin typeface="UTM Caviar" panose="02040603050506020204" charset="0"/>
                  <a:cs typeface="UTM Caviar" panose="02040603050506020204" charset="0"/>
                </a:endParaRPr>
              </a:p>
              <a:p>
                <a:r>
                  <a:rPr lang="en-US" altLang="en-GB" sz="900">
                    <a:solidFill>
                      <a:schemeClr val="tx1"/>
                    </a:solidFill>
                    <a:latin typeface="UTM Caviar" panose="02040603050506020204" charset="0"/>
                    <a:cs typeface="UTM Caviar" panose="02040603050506020204" charset="0"/>
                  </a:rPr>
                  <a:t>một ng</a:t>
                </a:r>
                <a:r>
                  <a:rPr lang="en-US" altLang="en-US" sz="900">
                    <a:solidFill>
                      <a:schemeClr val="tx1"/>
                    </a:solidFill>
                    <a:latin typeface="UTM Caviar" panose="02040603050506020204" charset="0"/>
                    <a:cs typeface="UTM Caviar" panose="02040603050506020204" charset="0"/>
                  </a:rPr>
                  <a:t>ư</a:t>
                </a:r>
                <a:r>
                  <a:rPr lang="en-US" altLang="en-GB" sz="900">
                    <a:solidFill>
                      <a:schemeClr val="tx1"/>
                    </a:solidFill>
                    <a:latin typeface="UTM Caviar" panose="02040603050506020204" charset="0"/>
                    <a:cs typeface="UTM Caviar" panose="02040603050506020204" charset="0"/>
                  </a:rPr>
                  <a:t>ời vận hành phải thủ công nhập vào m</a:t>
                </a:r>
                <a:r>
                  <a:rPr lang="en-US" altLang="en-US" sz="900">
                    <a:solidFill>
                      <a:schemeClr val="tx1"/>
                    </a:solidFill>
                    <a:latin typeface="UTM Caviar" panose="02040603050506020204" charset="0"/>
                    <a:cs typeface="UTM Caviar" panose="02040603050506020204" charset="0"/>
                  </a:rPr>
                  <a:t>á</a:t>
                </a:r>
                <a:r>
                  <a:rPr lang="en-US" altLang="en-GB" sz="900">
                    <a:solidFill>
                      <a:schemeClr val="tx1"/>
                    </a:solidFill>
                    <a:latin typeface="UTM Caviar" panose="02040603050506020204" charset="0"/>
                    <a:cs typeface="UTM Caviar" panose="02040603050506020204" charset="0"/>
                  </a:rPr>
                  <a:t>y t</a:t>
                </a:r>
                <a:r>
                  <a:rPr lang="en-US" altLang="en-US" sz="900">
                    <a:solidFill>
                      <a:schemeClr val="tx1"/>
                    </a:solidFill>
                    <a:latin typeface="UTM Caviar" panose="02040603050506020204" charset="0"/>
                    <a:cs typeface="UTM Caviar" panose="02040603050506020204" charset="0"/>
                  </a:rPr>
                  <a:t>í</a:t>
                </a:r>
                <a:r>
                  <a:rPr lang="en-US" altLang="en-GB" sz="900">
                    <a:solidFill>
                      <a:schemeClr val="tx1"/>
                    </a:solidFill>
                    <a:latin typeface="UTM Caviar" panose="02040603050506020204" charset="0"/>
                    <a:cs typeface="UTM Caviar" panose="02040603050506020204" charset="0"/>
                  </a:rPr>
                  <a:t>nh tọa </a:t>
                </a:r>
                <a:r>
                  <a:rPr lang="en-US" altLang="en-US" sz="900">
                    <a:solidFill>
                      <a:schemeClr val="tx1"/>
                    </a:solidFill>
                    <a:latin typeface="UTM Caviar" panose="02040603050506020204" charset="0"/>
                    <a:cs typeface="UTM Caviar" panose="02040603050506020204" charset="0"/>
                  </a:rPr>
                  <a:t>đ</a:t>
                </a:r>
                <a:r>
                  <a:rPr lang="en-US" altLang="en-GB" sz="900">
                    <a:solidFill>
                      <a:schemeClr val="tx1"/>
                    </a:solidFill>
                    <a:latin typeface="UTM Caviar" panose="02040603050506020204" charset="0"/>
                    <a:cs typeface="UTM Caviar" panose="02040603050506020204" charset="0"/>
                  </a:rPr>
                  <a:t>ộ của hàng chục </a:t>
                </a:r>
                <a:r>
                  <a:rPr lang="en-US" altLang="en-US" sz="900">
                    <a:solidFill>
                      <a:schemeClr val="tx1"/>
                    </a:solidFill>
                    <a:latin typeface="UTM Caviar" panose="02040603050506020204" charset="0"/>
                    <a:cs typeface="UTM Caviar" panose="02040603050506020204" charset="0"/>
                  </a:rPr>
                  <a:t>đ</a:t>
                </a:r>
                <a:r>
                  <a:rPr lang="en-US" altLang="en-GB" sz="900">
                    <a:solidFill>
                      <a:schemeClr val="tx1"/>
                    </a:solidFill>
                    <a:latin typeface="UTM Caviar" panose="02040603050506020204" charset="0"/>
                    <a:cs typeface="UTM Caviar" panose="02040603050506020204" charset="0"/>
                  </a:rPr>
                  <a:t>iểm tr</a:t>
                </a:r>
                <a:r>
                  <a:rPr lang="en-US" altLang="en-US" sz="900">
                    <a:solidFill>
                      <a:schemeClr val="tx1"/>
                    </a:solidFill>
                    <a:latin typeface="UTM Caviar" panose="02040603050506020204" charset="0"/>
                    <a:cs typeface="UTM Caviar" panose="02040603050506020204" charset="0"/>
                  </a:rPr>
                  <a:t>ê</a:t>
                </a:r>
                <a:r>
                  <a:rPr lang="en-US" altLang="en-GB" sz="900">
                    <a:solidFill>
                      <a:schemeClr val="tx1"/>
                    </a:solidFill>
                    <a:latin typeface="UTM Caviar" panose="02040603050506020204" charset="0"/>
                    <a:cs typeface="UTM Caviar" panose="02040603050506020204" charset="0"/>
                  </a:rPr>
                  <a:t>n khuôn mặt từ bức ảnh. </a:t>
                </a:r>
                <a:endParaRPr lang="en-US" altLang="en-GB" sz="900">
                  <a:solidFill>
                    <a:schemeClr val="tx1"/>
                  </a:solidFill>
                  <a:latin typeface="UTM Caviar" panose="02040603050506020204" charset="0"/>
                  <a:cs typeface="UTM Caviar" panose="02040603050506020204" charset="0"/>
                </a:endParaRPr>
              </a:p>
              <a:p>
                <a:endParaRPr lang="en-US" altLang="en-GB" sz="900">
                  <a:solidFill>
                    <a:schemeClr val="tx1"/>
                  </a:solidFill>
                  <a:latin typeface="UTM Caviar" panose="02040603050506020204" charset="0"/>
                  <a:cs typeface="UTM Caviar" panose="02040603050506020204" charset="0"/>
                </a:endParaRPr>
              </a:p>
              <a:p>
                <a:r>
                  <a:rPr lang="en-US" altLang="en-GB" sz="900">
                    <a:solidFill>
                      <a:schemeClr val="tx1"/>
                    </a:solidFill>
                    <a:latin typeface="UTM Caviar" panose="02040603050506020204" charset="0"/>
                    <a:cs typeface="UTM Caviar" panose="02040603050506020204" charset="0"/>
                  </a:rPr>
                  <a:t>Sau </a:t>
                </a:r>
                <a:r>
                  <a:rPr lang="en-US" altLang="en-US" sz="900">
                    <a:solidFill>
                      <a:schemeClr val="tx1"/>
                    </a:solidFill>
                    <a:latin typeface="UTM Caviar" panose="02040603050506020204" charset="0"/>
                    <a:cs typeface="UTM Caviar" panose="02040603050506020204" charset="0"/>
                  </a:rPr>
                  <a:t>đó</a:t>
                </a:r>
                <a:r>
                  <a:rPr lang="en-US" altLang="en-GB" sz="900">
                    <a:solidFill>
                      <a:schemeClr val="tx1"/>
                    </a:solidFill>
                    <a:latin typeface="UTM Caviar" panose="02040603050506020204" charset="0"/>
                    <a:cs typeface="UTM Caviar" panose="02040603050506020204" charset="0"/>
                  </a:rPr>
                  <a:t>, m</a:t>
                </a:r>
                <a:r>
                  <a:rPr lang="en-US" altLang="en-US" sz="900">
                    <a:solidFill>
                      <a:schemeClr val="tx1"/>
                    </a:solidFill>
                    <a:latin typeface="UTM Caviar" panose="02040603050506020204" charset="0"/>
                    <a:cs typeface="UTM Caviar" panose="02040603050506020204" charset="0"/>
                  </a:rPr>
                  <a:t>á</a:t>
                </a:r>
                <a:r>
                  <a:rPr lang="en-US" altLang="en-GB" sz="900">
                    <a:solidFill>
                      <a:schemeClr val="tx1"/>
                    </a:solidFill>
                    <a:latin typeface="UTM Caviar" panose="02040603050506020204" charset="0"/>
                    <a:cs typeface="UTM Caviar" panose="02040603050506020204" charset="0"/>
                  </a:rPr>
                  <a:t>y t</a:t>
                </a:r>
                <a:r>
                  <a:rPr lang="en-US" altLang="en-US" sz="900">
                    <a:solidFill>
                      <a:schemeClr val="tx1"/>
                    </a:solidFill>
                    <a:latin typeface="UTM Caviar" panose="02040603050506020204" charset="0"/>
                    <a:cs typeface="UTM Caviar" panose="02040603050506020204" charset="0"/>
                  </a:rPr>
                  <a:t>í</a:t>
                </a:r>
                <a:r>
                  <a:rPr lang="en-US" altLang="en-GB" sz="900">
                    <a:solidFill>
                      <a:schemeClr val="tx1"/>
                    </a:solidFill>
                    <a:latin typeface="UTM Caviar" panose="02040603050506020204" charset="0"/>
                    <a:cs typeface="UTM Caviar" panose="02040603050506020204" charset="0"/>
                  </a:rPr>
                  <a:t>nh mới so s</a:t>
                </a:r>
                <a:r>
                  <a:rPr lang="en-US" altLang="en-US" sz="900">
                    <a:solidFill>
                      <a:schemeClr val="tx1"/>
                    </a:solidFill>
                    <a:latin typeface="UTM Caviar" panose="02040603050506020204" charset="0"/>
                    <a:cs typeface="UTM Caviar" panose="02040603050506020204" charset="0"/>
                  </a:rPr>
                  <a:t>á</a:t>
                </a:r>
                <a:r>
                  <a:rPr lang="en-US" altLang="en-GB" sz="900">
                    <a:solidFill>
                      <a:schemeClr val="tx1"/>
                    </a:solidFill>
                    <a:latin typeface="UTM Caviar" panose="02040603050506020204" charset="0"/>
                    <a:cs typeface="UTM Caviar" panose="02040603050506020204" charset="0"/>
                  </a:rPr>
                  <a:t>nh c</a:t>
                </a:r>
                <a:r>
                  <a:rPr lang="en-US" altLang="en-US" sz="900">
                    <a:solidFill>
                      <a:schemeClr val="tx1"/>
                    </a:solidFill>
                    <a:latin typeface="UTM Caviar" panose="02040603050506020204" charset="0"/>
                    <a:cs typeface="UTM Caviar" panose="02040603050506020204" charset="0"/>
                  </a:rPr>
                  <a:t>á</a:t>
                </a:r>
                <a:r>
                  <a:rPr lang="en-US" altLang="en-GB" sz="900">
                    <a:solidFill>
                      <a:schemeClr val="tx1"/>
                    </a:solidFill>
                    <a:latin typeface="UTM Caviar" panose="02040603050506020204" charset="0"/>
                    <a:cs typeface="UTM Caviar" panose="02040603050506020204" charset="0"/>
                  </a:rPr>
                  <a:t>c tọa </a:t>
                </a:r>
                <a:r>
                  <a:rPr lang="en-US" altLang="en-US" sz="900">
                    <a:solidFill>
                      <a:schemeClr val="tx1"/>
                    </a:solidFill>
                    <a:latin typeface="UTM Caviar" panose="02040603050506020204" charset="0"/>
                    <a:cs typeface="UTM Caviar" panose="02040603050506020204" charset="0"/>
                  </a:rPr>
                  <a:t>đ</a:t>
                </a:r>
                <a:r>
                  <a:rPr lang="en-US" altLang="en-GB" sz="900">
                    <a:solidFill>
                      <a:schemeClr val="tx1"/>
                    </a:solidFill>
                    <a:latin typeface="UTM Caviar" panose="02040603050506020204" charset="0"/>
                    <a:cs typeface="UTM Caviar" panose="02040603050506020204" charset="0"/>
                  </a:rPr>
                  <a:t>ộ này với c</a:t>
                </a:r>
                <a:r>
                  <a:rPr lang="en-US" altLang="en-US" sz="900">
                    <a:solidFill>
                      <a:schemeClr val="tx1"/>
                    </a:solidFill>
                    <a:latin typeface="UTM Caviar" panose="02040603050506020204" charset="0"/>
                    <a:cs typeface="UTM Caviar" panose="02040603050506020204" charset="0"/>
                  </a:rPr>
                  <a:t>ơ</a:t>
                </a:r>
                <a:r>
                  <a:rPr lang="en-US" altLang="en-GB" sz="900">
                    <a:solidFill>
                      <a:schemeClr val="tx1"/>
                    </a:solidFill>
                    <a:latin typeface="UTM Caviar" panose="02040603050506020204" charset="0"/>
                    <a:cs typeface="UTM Caviar" panose="02040603050506020204" charset="0"/>
                  </a:rPr>
                  <a:t> sở dữ liệu </a:t>
                </a:r>
                <a:r>
                  <a:rPr lang="en-US" altLang="en-US" sz="900">
                    <a:solidFill>
                      <a:schemeClr val="tx1"/>
                    </a:solidFill>
                    <a:latin typeface="UTM Caviar" panose="02040603050506020204" charset="0"/>
                    <a:cs typeface="UTM Caviar" panose="02040603050506020204" charset="0"/>
                  </a:rPr>
                  <a:t>đ</a:t>
                </a:r>
                <a:r>
                  <a:rPr lang="en-US" altLang="en-GB" sz="900">
                    <a:solidFill>
                      <a:schemeClr val="tx1"/>
                    </a:solidFill>
                    <a:latin typeface="UTM Caviar" panose="02040603050506020204" charset="0"/>
                    <a:cs typeface="UTM Caviar" panose="02040603050506020204" charset="0"/>
                  </a:rPr>
                  <a:t>ể t</a:t>
                </a:r>
                <a:r>
                  <a:rPr lang="en-US" altLang="en-US" sz="900">
                    <a:solidFill>
                      <a:schemeClr val="tx1"/>
                    </a:solidFill>
                    <a:latin typeface="UTM Caviar" panose="02040603050506020204" charset="0"/>
                    <a:cs typeface="UTM Caviar" panose="02040603050506020204" charset="0"/>
                  </a:rPr>
                  <a:t>ì</a:t>
                </a:r>
                <a:r>
                  <a:rPr lang="en-US" altLang="en-GB" sz="900">
                    <a:solidFill>
                      <a:schemeClr val="tx1"/>
                    </a:solidFill>
                    <a:latin typeface="UTM Caviar" panose="02040603050506020204" charset="0"/>
                    <a:cs typeface="UTM Caviar" panose="02040603050506020204" charset="0"/>
                  </a:rPr>
                  <a:t>m ra ng</a:t>
                </a:r>
                <a:r>
                  <a:rPr lang="en-US" altLang="en-US" sz="900">
                    <a:solidFill>
                      <a:schemeClr val="tx1"/>
                    </a:solidFill>
                    <a:latin typeface="UTM Caviar" panose="02040603050506020204" charset="0"/>
                    <a:cs typeface="UTM Caviar" panose="02040603050506020204" charset="0"/>
                  </a:rPr>
                  <a:t>ư</a:t>
                </a:r>
                <a:r>
                  <a:rPr lang="en-US" altLang="en-GB" sz="900">
                    <a:solidFill>
                      <a:schemeClr val="tx1"/>
                    </a:solidFill>
                    <a:latin typeface="UTM Caviar" panose="02040603050506020204" charset="0"/>
                    <a:cs typeface="UTM Caviar" panose="02040603050506020204" charset="0"/>
                  </a:rPr>
                  <a:t>ời ph</a:t>
                </a:r>
                <a:r>
                  <a:rPr lang="en-US" altLang="en-US" sz="900">
                    <a:solidFill>
                      <a:schemeClr val="tx1"/>
                    </a:solidFill>
                    <a:latin typeface="UTM Caviar" panose="02040603050506020204" charset="0"/>
                    <a:cs typeface="UTM Caviar" panose="02040603050506020204" charset="0"/>
                  </a:rPr>
                  <a:t>ù</a:t>
                </a:r>
                <a:r>
                  <a:rPr lang="en-US" altLang="en-GB" sz="900">
                    <a:solidFill>
                      <a:schemeClr val="tx1"/>
                    </a:solidFill>
                    <a:latin typeface="UTM Caviar" panose="02040603050506020204" charset="0"/>
                    <a:cs typeface="UTM Caviar" panose="02040603050506020204" charset="0"/>
                  </a:rPr>
                  <a:t> hợp.</a:t>
                </a:r>
                <a:endParaRPr lang="en-US" altLang="en-GB" sz="900">
                  <a:solidFill>
                    <a:schemeClr val="tx1"/>
                  </a:solidFill>
                  <a:latin typeface="UTM Caviar" panose="02040603050506020204" charset="0"/>
                  <a:cs typeface="UTM Caviar" panose="02040603050506020204" charset="0"/>
                </a:endParaRPr>
              </a:p>
            </p:txBody>
          </p:sp>
          <p:sp>
            <p:nvSpPr>
              <p:cNvPr id="84" name="Text Box 83"/>
              <p:cNvSpPr txBox="1"/>
              <p:nvPr>
                <p:custDataLst>
                  <p:tags r:id="rId6"/>
                </p:custDataLst>
              </p:nvPr>
            </p:nvSpPr>
            <p:spPr>
              <a:xfrm>
                <a:off x="7843" y="6309"/>
                <a:ext cx="1743" cy="367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p>
                <a:r>
                  <a:rPr lang="en-US" altLang="en-GB" sz="1000" b="1">
                    <a:solidFill>
                      <a:schemeClr val="tx1"/>
                    </a:solidFill>
                    <a:latin typeface="UTM Caviar" panose="02040603050506020204" charset="0"/>
                    <a:cs typeface="UTM Caviar" panose="02040603050506020204" charset="0"/>
                  </a:rPr>
                  <a:t>(1960s - 1970s)</a:t>
                </a:r>
                <a:endParaRPr lang="en-US" altLang="en-GB" sz="1000" b="1">
                  <a:solidFill>
                    <a:schemeClr val="tx1"/>
                  </a:solidFill>
                  <a:latin typeface="UTM Caviar" panose="02040603050506020204" charset="0"/>
                  <a:cs typeface="UTM Caviar" panose="02040603050506020204" charset="0"/>
                </a:endParaRPr>
              </a:p>
            </p:txBody>
          </p:sp>
        </p:grpSp>
      </p:grpSp>
      <p:sp>
        <p:nvSpPr>
          <p:cNvPr id="85" name="Text Box 84"/>
          <p:cNvSpPr txBox="1"/>
          <p:nvPr>
            <p:custDataLst>
              <p:tags r:id="rId7"/>
            </p:custDataLst>
          </p:nvPr>
        </p:nvSpPr>
        <p:spPr>
          <a:xfrm>
            <a:off x="1050925" y="6402705"/>
            <a:ext cx="1166495" cy="227330"/>
          </a:xfrm>
          <a:prstGeom prst="rect">
            <a:avLst/>
          </a:prstGeom>
          <a:noFill/>
        </p:spPr>
        <p:txBody>
          <a:bodyPr wrap="square" rtlCol="0">
            <a:normAutofit/>
          </a:bodyPr>
          <a:p>
            <a:r>
              <a:rPr lang="en-US" altLang="en-US" sz="800">
                <a:solidFill>
                  <a:schemeClr val="tx1"/>
                </a:solidFill>
                <a:latin typeface="UTM Caviar" panose="02040603050506020204" charset="0"/>
                <a:cs typeface="UTM Caviar" panose="02040603050506020204" charset="0"/>
                <a:hlinkClick r:id="rId8" action="ppaction://hlinkfile"/>
              </a:rPr>
              <a:t>Link pigure1</a:t>
            </a:r>
            <a:endParaRPr lang="en-US" altLang="en-US" sz="800">
              <a:solidFill>
                <a:schemeClr val="tx1"/>
              </a:solidFill>
              <a:latin typeface="UTM Caviar" panose="02040603050506020204" charset="0"/>
              <a:cs typeface="UTM Caviar" panose="02040603050506020204" charset="0"/>
              <a:hlinkClick r:id="rId8" action="ppaction://hlinkfile"/>
            </a:endParaRPr>
          </a:p>
        </p:txBody>
      </p:sp>
      <p:grpSp>
        <p:nvGrpSpPr>
          <p:cNvPr id="86" name="Group 85"/>
          <p:cNvGrpSpPr/>
          <p:nvPr/>
        </p:nvGrpSpPr>
        <p:grpSpPr>
          <a:xfrm>
            <a:off x="3084195" y="1181100"/>
            <a:ext cx="2334260" cy="2359660"/>
            <a:chOff x="6923" y="6272"/>
            <a:chExt cx="3676" cy="3716"/>
          </a:xfrm>
        </p:grpSpPr>
        <p:grpSp>
          <p:nvGrpSpPr>
            <p:cNvPr id="87" name="Group 86"/>
            <p:cNvGrpSpPr/>
            <p:nvPr/>
          </p:nvGrpSpPr>
          <p:grpSpPr>
            <a:xfrm>
              <a:off x="6923" y="6272"/>
              <a:ext cx="3676" cy="3716"/>
              <a:chOff x="6388" y="8208"/>
              <a:chExt cx="1548" cy="1364"/>
            </a:xfrm>
          </p:grpSpPr>
          <p:sp>
            <p:nvSpPr>
              <p:cNvPr id="88" name="Rectangles 87"/>
              <p:cNvSpPr/>
              <p:nvPr/>
            </p:nvSpPr>
            <p:spPr>
              <a:xfrm>
                <a:off x="6388" y="8208"/>
                <a:ext cx="1548" cy="136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GB" altLang="en-US">
                  <a:solidFill>
                    <a:schemeClr val="tx1"/>
                  </a:solidFill>
                  <a:latin typeface="UTM Caviar" panose="02040603050506020204" charset="0"/>
                  <a:cs typeface="UTM Caviar" panose="02040603050506020204" charset="0"/>
                </a:endParaRPr>
              </a:p>
            </p:txBody>
          </p:sp>
          <p:sp>
            <p:nvSpPr>
              <p:cNvPr id="89" name="Rectangles 88"/>
              <p:cNvSpPr/>
              <p:nvPr/>
            </p:nvSpPr>
            <p:spPr>
              <a:xfrm>
                <a:off x="6424" y="8233"/>
                <a:ext cx="1481" cy="374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GB" altLang="en-US">
                  <a:solidFill>
                    <a:schemeClr val="tx1"/>
                  </a:solidFill>
                  <a:latin typeface="UTM Caviar" panose="02040603050506020204" charset="0"/>
                  <a:cs typeface="UTM Caviar" panose="02040603050506020204" charset="0"/>
                </a:endParaRPr>
              </a:p>
            </p:txBody>
          </p:sp>
        </p:grpSp>
        <p:grpSp>
          <p:nvGrpSpPr>
            <p:cNvPr id="90" name="Group 89"/>
            <p:cNvGrpSpPr/>
            <p:nvPr/>
          </p:nvGrpSpPr>
          <p:grpSpPr>
            <a:xfrm>
              <a:off x="6999" y="6309"/>
              <a:ext cx="3600" cy="3383"/>
              <a:chOff x="6999" y="6309"/>
              <a:chExt cx="3600" cy="3383"/>
            </a:xfrm>
          </p:grpSpPr>
          <p:sp>
            <p:nvSpPr>
              <p:cNvPr id="91" name="Text Box 90"/>
              <p:cNvSpPr txBox="1"/>
              <p:nvPr>
                <p:custDataLst>
                  <p:tags r:id="rId9"/>
                </p:custDataLst>
              </p:nvPr>
            </p:nvSpPr>
            <p:spPr>
              <a:xfrm>
                <a:off x="7235" y="6679"/>
                <a:ext cx="3052" cy="386"/>
              </a:xfrm>
              <a:prstGeom prst="rect">
                <a:avLst/>
              </a:prstGeom>
              <a:noFill/>
            </p:spPr>
            <p:txBody>
              <a:bodyPr wrap="square" rtlCol="0">
                <a:normAutofit/>
              </a:bodyPr>
              <a:p>
                <a:r>
                  <a:rPr lang="en-US" altLang="en-GB" sz="1000">
                    <a:solidFill>
                      <a:schemeClr val="tx1"/>
                    </a:solidFill>
                    <a:latin typeface="UTM Caviar" panose="02040603050506020204" charset="0"/>
                    <a:cs typeface="UTM Caviar" panose="02040603050506020204" charset="0"/>
                  </a:rPr>
                  <a:t>Matthew Turk &amp; Alex Pentland</a:t>
                </a:r>
                <a:endParaRPr lang="en-US" altLang="en-GB" sz="1000">
                  <a:solidFill>
                    <a:schemeClr val="tx1"/>
                  </a:solidFill>
                  <a:latin typeface="UTM Caviar" panose="02040603050506020204" charset="0"/>
                  <a:cs typeface="UTM Caviar" panose="02040603050506020204" charset="0"/>
                </a:endParaRPr>
              </a:p>
            </p:txBody>
          </p:sp>
          <p:sp>
            <p:nvSpPr>
              <p:cNvPr id="92" name="Text Box 91"/>
              <p:cNvSpPr txBox="1"/>
              <p:nvPr>
                <p:custDataLst>
                  <p:tags r:id="rId10"/>
                </p:custDataLst>
              </p:nvPr>
            </p:nvSpPr>
            <p:spPr>
              <a:xfrm>
                <a:off x="7296" y="6973"/>
                <a:ext cx="2586" cy="386"/>
              </a:xfrm>
              <a:prstGeom prst="rect">
                <a:avLst/>
              </a:prstGeom>
              <a:noFill/>
            </p:spPr>
            <p:txBody>
              <a:bodyPr wrap="square" rtlCol="0">
                <a:normAutofit/>
              </a:bodyPr>
              <a:p>
                <a:pPr algn="ctr"/>
                <a:r>
                  <a:rPr lang="vi-VN" altLang="en-US" sz="1000">
                    <a:solidFill>
                      <a:schemeClr val="tx1"/>
                    </a:solidFill>
                    <a:latin typeface="UTM Caviar" panose="02040603050506020204" charset="0"/>
                    <a:cs typeface="UTM Caviar" panose="02040603050506020204" charset="0"/>
                  </a:rPr>
                  <a:t>“</a:t>
                </a:r>
                <a:r>
                  <a:rPr lang="en-US" altLang="en-GB" sz="1000">
                    <a:solidFill>
                      <a:schemeClr val="tx1"/>
                    </a:solidFill>
                    <a:latin typeface="UTM Caviar" panose="02040603050506020204" charset="0"/>
                    <a:cs typeface="UTM Caviar" panose="02040603050506020204" charset="0"/>
                  </a:rPr>
                  <a:t>Eigenfaces</a:t>
                </a:r>
                <a:r>
                  <a:rPr lang="vi-VN" altLang="en-US" sz="1000">
                    <a:solidFill>
                      <a:schemeClr val="tx1"/>
                    </a:solidFill>
                    <a:latin typeface="UTM Caviar" panose="02040603050506020204" charset="0"/>
                    <a:cs typeface="UTM Caviar" panose="02040603050506020204" charset="0"/>
                  </a:rPr>
                  <a:t>”</a:t>
                </a:r>
                <a:endParaRPr lang="vi-VN" altLang="en-US" sz="1000">
                  <a:solidFill>
                    <a:schemeClr val="tx1"/>
                  </a:solidFill>
                  <a:latin typeface="UTM Caviar" panose="02040603050506020204" charset="0"/>
                  <a:cs typeface="UTM Caviar" panose="02040603050506020204" charset="0"/>
                </a:endParaRPr>
              </a:p>
            </p:txBody>
          </p:sp>
          <p:sp>
            <p:nvSpPr>
              <p:cNvPr id="93" name="Text Box 92"/>
              <p:cNvSpPr txBox="1"/>
              <p:nvPr>
                <p:custDataLst>
                  <p:tags r:id="rId11"/>
                </p:custDataLst>
              </p:nvPr>
            </p:nvSpPr>
            <p:spPr>
              <a:xfrm>
                <a:off x="6999" y="7477"/>
                <a:ext cx="3600" cy="2215"/>
              </a:xfrm>
              <a:prstGeom prst="rect">
                <a:avLst/>
              </a:prstGeom>
              <a:noFill/>
            </p:spPr>
            <p:txBody>
              <a:bodyPr wrap="square" rtlCol="0">
                <a:normAutofit/>
              </a:bodyPr>
              <a:p>
                <a:r>
                  <a:rPr lang="en-US" altLang="en-GB" sz="1000">
                    <a:solidFill>
                      <a:schemeClr val="tx1"/>
                    </a:solidFill>
                    <a:latin typeface="UTM Caviar" panose="02040603050506020204" charset="0"/>
                    <a:cs typeface="UTM Caviar" panose="02040603050506020204" charset="0"/>
                  </a:rPr>
                  <a:t> </a:t>
                </a:r>
                <a:r>
                  <a:rPr lang="vi-VN" altLang="en-US" sz="1000">
                    <a:solidFill>
                      <a:schemeClr val="tx1"/>
                    </a:solidFill>
                    <a:latin typeface="UTM Caviar" panose="02040603050506020204" charset="0"/>
                    <a:cs typeface="UTM Caviar" panose="02040603050506020204" charset="0"/>
                  </a:rPr>
                  <a:t>     Data đầu vào được train để tìm các </a:t>
                </a:r>
                <a:r>
                  <a:rPr lang="vi-VN" altLang="en-US" sz="1000" b="1">
                    <a:solidFill>
                      <a:schemeClr val="tx1"/>
                    </a:solidFill>
                    <a:latin typeface="UTM Caviar" panose="02040603050506020204" charset="0"/>
                    <a:cs typeface="UTM Caviar" panose="02040603050506020204" charset="0"/>
                  </a:rPr>
                  <a:t>“khuôn mặt cơ sở”</a:t>
                </a:r>
                <a:r>
                  <a:rPr lang="vi-VN" altLang="en-US" sz="1000">
                    <a:solidFill>
                      <a:schemeClr val="tx1"/>
                    </a:solidFill>
                    <a:latin typeface="UTM Caviar" panose="02040603050506020204" charset="0"/>
                    <a:cs typeface="UTM Caviar" panose="02040603050506020204" charset="0"/>
                  </a:rPr>
                  <a:t> </a:t>
                </a:r>
                <a:endParaRPr lang="en-US" altLang="en-GB" sz="1000">
                  <a:solidFill>
                    <a:schemeClr val="tx1"/>
                  </a:solidFill>
                  <a:latin typeface="UTM Caviar" panose="02040603050506020204" charset="0"/>
                  <a:cs typeface="UTM Caviar" panose="02040603050506020204" charset="0"/>
                </a:endParaRPr>
              </a:p>
              <a:p>
                <a:r>
                  <a:rPr lang="vi-VN" altLang="en-US" sz="1000">
                    <a:solidFill>
                      <a:schemeClr val="tx1"/>
                    </a:solidFill>
                    <a:latin typeface="UTM Caviar" panose="02040603050506020204" charset="0"/>
                    <a:cs typeface="UTM Caviar" panose="02040603050506020204" charset="0"/>
                  </a:rPr>
                  <a:t>      Mọi khuôn mặt thật sau đó sẽ được “ghép” lại từ các khuôn mặt cơ sở </a:t>
                </a:r>
                <a:endParaRPr lang="vi-VN" altLang="en-US" sz="1000">
                  <a:solidFill>
                    <a:schemeClr val="tx1"/>
                  </a:solidFill>
                  <a:latin typeface="UTM Caviar" panose="02040603050506020204" charset="0"/>
                  <a:cs typeface="UTM Caviar" panose="02040603050506020204" charset="0"/>
                </a:endParaRPr>
              </a:p>
              <a:p>
                <a:endParaRPr lang="vi-VN" altLang="en-US" sz="1000">
                  <a:solidFill>
                    <a:schemeClr val="tx1"/>
                  </a:solidFill>
                  <a:latin typeface="UTM Caviar" panose="02040603050506020204" charset="0"/>
                  <a:cs typeface="UTM Caviar" panose="02040603050506020204" charset="0"/>
                </a:endParaRPr>
              </a:p>
              <a:p>
                <a:r>
                  <a:rPr lang="vi-VN" altLang="en-US" sz="1000">
                    <a:solidFill>
                      <a:schemeClr val="tx1"/>
                    </a:solidFill>
                    <a:latin typeface="UTM Caviar" panose="02040603050506020204" charset="0"/>
                    <a:cs typeface="UTM Caviar" panose="02040603050506020204" charset="0"/>
                  </a:rPr>
                  <a:t>=&gt; Để nhận dạng một người, máy tính chỉ cần so sánh </a:t>
                </a:r>
                <a:r>
                  <a:rPr lang="vi-VN" altLang="en-US" sz="1000" b="1">
                    <a:solidFill>
                      <a:schemeClr val="tx1"/>
                    </a:solidFill>
                    <a:latin typeface="UTM Caviar" panose="02040603050506020204" charset="0"/>
                    <a:cs typeface="UTM Caviar" panose="02040603050506020204" charset="0"/>
                  </a:rPr>
                  <a:t>“công thức pha trộn” </a:t>
                </a:r>
                <a:r>
                  <a:rPr lang="vi-VN" altLang="en-US" sz="1000">
                    <a:solidFill>
                      <a:schemeClr val="tx1"/>
                    </a:solidFill>
                    <a:latin typeface="UTM Caviar" panose="02040603050506020204" charset="0"/>
                    <a:cs typeface="UTM Caviar" panose="02040603050506020204" charset="0"/>
                  </a:rPr>
                  <a:t>các khuôn mặt cơ sở đó</a:t>
                </a:r>
                <a:endParaRPr lang="vi-VN" altLang="en-US" sz="1000">
                  <a:solidFill>
                    <a:schemeClr val="tx1"/>
                  </a:solidFill>
                  <a:latin typeface="UTM Caviar" panose="02040603050506020204" charset="0"/>
                  <a:cs typeface="UTM Caviar" panose="02040603050506020204" charset="0"/>
                </a:endParaRPr>
              </a:p>
            </p:txBody>
          </p:sp>
          <p:sp>
            <p:nvSpPr>
              <p:cNvPr id="94" name="Text Box 93"/>
              <p:cNvSpPr txBox="1"/>
              <p:nvPr>
                <p:custDataLst>
                  <p:tags r:id="rId12"/>
                </p:custDataLst>
              </p:nvPr>
            </p:nvSpPr>
            <p:spPr>
              <a:xfrm>
                <a:off x="8385" y="6309"/>
                <a:ext cx="1009" cy="367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p>
                <a:r>
                  <a:rPr lang="en-US" altLang="en-GB" sz="1000" b="1">
                    <a:solidFill>
                      <a:schemeClr val="tx1"/>
                    </a:solidFill>
                    <a:latin typeface="UTM Caviar" panose="02040603050506020204" charset="0"/>
                    <a:cs typeface="UTM Caviar" panose="02040603050506020204" charset="0"/>
                  </a:rPr>
                  <a:t>(</a:t>
                </a:r>
                <a:r>
                  <a:rPr lang="vi-VN" altLang="en-US" sz="1000" b="1">
                    <a:solidFill>
                      <a:schemeClr val="tx1"/>
                    </a:solidFill>
                    <a:latin typeface="UTM Caviar" panose="02040603050506020204" charset="0"/>
                    <a:cs typeface="UTM Caviar" panose="02040603050506020204" charset="0"/>
                  </a:rPr>
                  <a:t>1991</a:t>
                </a:r>
                <a:r>
                  <a:rPr lang="en-US" altLang="en-GB" sz="1000" b="1">
                    <a:solidFill>
                      <a:schemeClr val="tx1"/>
                    </a:solidFill>
                    <a:latin typeface="UTM Caviar" panose="02040603050506020204" charset="0"/>
                    <a:cs typeface="UTM Caviar" panose="02040603050506020204" charset="0"/>
                  </a:rPr>
                  <a:t>)</a:t>
                </a:r>
                <a:endParaRPr lang="en-US" altLang="en-GB" sz="1000" b="1">
                  <a:solidFill>
                    <a:schemeClr val="tx1"/>
                  </a:solidFill>
                  <a:latin typeface="UTM Caviar" panose="02040603050506020204" charset="0"/>
                  <a:cs typeface="UTM Caviar" panose="02040603050506020204" charset="0"/>
                </a:endParaRPr>
              </a:p>
            </p:txBody>
          </p:sp>
        </p:grpSp>
      </p:grpSp>
      <p:grpSp>
        <p:nvGrpSpPr>
          <p:cNvPr id="95" name="Group 94"/>
          <p:cNvGrpSpPr/>
          <p:nvPr/>
        </p:nvGrpSpPr>
        <p:grpSpPr>
          <a:xfrm>
            <a:off x="3084195" y="4299585"/>
            <a:ext cx="3372485" cy="2109470"/>
            <a:chOff x="4857" y="6771"/>
            <a:chExt cx="5311" cy="3322"/>
          </a:xfrm>
        </p:grpSpPr>
        <p:pic>
          <p:nvPicPr>
            <p:cNvPr id="96" name="Picture 95"/>
            <p:cNvPicPr>
              <a:picLocks noChangeAspect="1"/>
            </p:cNvPicPr>
            <p:nvPr>
              <p:custDataLst>
                <p:tags r:id="rId13"/>
              </p:custDataLst>
            </p:nvPr>
          </p:nvPicPr>
          <p:blipFill>
            <a:blip r:embed="rId14"/>
            <a:stretch>
              <a:fillRect/>
            </a:stretch>
          </p:blipFill>
          <p:spPr>
            <a:xfrm>
              <a:off x="7146" y="6771"/>
              <a:ext cx="3022" cy="3322"/>
            </a:xfrm>
            <a:prstGeom prst="rect">
              <a:avLst/>
            </a:prstGeom>
          </p:spPr>
        </p:pic>
        <p:cxnSp>
          <p:nvCxnSpPr>
            <p:cNvPr id="97" name="Straight Arrow Connector 96"/>
            <p:cNvCxnSpPr/>
            <p:nvPr/>
          </p:nvCxnSpPr>
          <p:spPr>
            <a:xfrm>
              <a:off x="6656" y="8432"/>
              <a:ext cx="672" cy="0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arrow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pic>
          <p:nvPicPr>
            <p:cNvPr id="98" name="Picture 97"/>
            <p:cNvPicPr>
              <a:picLocks noChangeAspect="1"/>
            </p:cNvPicPr>
            <p:nvPr>
              <p:custDataLst>
                <p:tags r:id="rId15"/>
              </p:custDataLst>
            </p:nvPr>
          </p:nvPicPr>
          <p:blipFill>
            <a:blip r:embed="rId16"/>
            <a:stretch>
              <a:fillRect/>
            </a:stretch>
          </p:blipFill>
          <p:spPr>
            <a:xfrm>
              <a:off x="4857" y="7296"/>
              <a:ext cx="1966" cy="1854"/>
            </a:xfrm>
            <a:prstGeom prst="rect">
              <a:avLst/>
            </a:prstGeom>
          </p:spPr>
        </p:pic>
      </p:grpSp>
      <p:sp>
        <p:nvSpPr>
          <p:cNvPr id="99" name="Text Box 98"/>
          <p:cNvSpPr txBox="1"/>
          <p:nvPr>
            <p:custDataLst>
              <p:tags r:id="rId17"/>
            </p:custDataLst>
          </p:nvPr>
        </p:nvSpPr>
        <p:spPr>
          <a:xfrm>
            <a:off x="3406775" y="6314440"/>
            <a:ext cx="1470660" cy="257810"/>
          </a:xfrm>
          <a:prstGeom prst="rect">
            <a:avLst/>
          </a:prstGeom>
          <a:noFill/>
        </p:spPr>
        <p:txBody>
          <a:bodyPr wrap="square" rtlCol="0">
            <a:normAutofit/>
          </a:bodyPr>
          <a:p>
            <a:r>
              <a:rPr lang="vi-VN" altLang="en-US" sz="700">
                <a:solidFill>
                  <a:schemeClr val="tx1"/>
                </a:solidFill>
                <a:latin typeface="UTM Caviar" panose="02040603050506020204" charset="0"/>
                <a:cs typeface="UTM Caviar" panose="02040603050506020204" charset="0"/>
                <a:hlinkClick r:id="rId18" action="ppaction://hlinkfile"/>
              </a:rPr>
              <a:t>Link paper fig2</a:t>
            </a:r>
            <a:endParaRPr lang="vi-VN" altLang="en-US" sz="700">
              <a:solidFill>
                <a:schemeClr val="tx1"/>
              </a:solidFill>
              <a:latin typeface="UTM Caviar" panose="02040603050506020204" charset="0"/>
              <a:cs typeface="UTM Caviar" panose="02040603050506020204" charset="0"/>
              <a:hlinkClick r:id="rId18" action="ppaction://hlinkfile"/>
            </a:endParaRPr>
          </a:p>
        </p:txBody>
      </p:sp>
      <p:sp>
        <p:nvSpPr>
          <p:cNvPr id="100" name="Oval 99"/>
          <p:cNvSpPr/>
          <p:nvPr/>
        </p:nvSpPr>
        <p:spPr>
          <a:xfrm>
            <a:off x="7875905" y="3804920"/>
            <a:ext cx="182880" cy="18288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GB" altLang="en-US">
              <a:solidFill>
                <a:schemeClr val="tx1"/>
              </a:solidFill>
              <a:latin typeface="UTM Caviar" panose="02040603050506020204" charset="0"/>
              <a:cs typeface="UTM Caviar" panose="02040603050506020204" charset="0"/>
            </a:endParaRPr>
          </a:p>
        </p:txBody>
      </p:sp>
      <p:grpSp>
        <p:nvGrpSpPr>
          <p:cNvPr id="101" name="Group 100"/>
          <p:cNvGrpSpPr/>
          <p:nvPr/>
        </p:nvGrpSpPr>
        <p:grpSpPr>
          <a:xfrm>
            <a:off x="6829425" y="4046220"/>
            <a:ext cx="2479040" cy="2474503"/>
            <a:chOff x="6923" y="6272"/>
            <a:chExt cx="3856" cy="3719"/>
          </a:xfrm>
        </p:grpSpPr>
        <p:grpSp>
          <p:nvGrpSpPr>
            <p:cNvPr id="102" name="Group 101"/>
            <p:cNvGrpSpPr/>
            <p:nvPr/>
          </p:nvGrpSpPr>
          <p:grpSpPr>
            <a:xfrm>
              <a:off x="6923" y="6272"/>
              <a:ext cx="3807" cy="3719"/>
              <a:chOff x="6388" y="8208"/>
              <a:chExt cx="1603" cy="1365"/>
            </a:xfrm>
          </p:grpSpPr>
          <p:sp>
            <p:nvSpPr>
              <p:cNvPr id="103" name="Rectangles 102"/>
              <p:cNvSpPr/>
              <p:nvPr/>
            </p:nvSpPr>
            <p:spPr>
              <a:xfrm>
                <a:off x="6388" y="8208"/>
                <a:ext cx="1603" cy="136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GB" altLang="en-US">
                  <a:solidFill>
                    <a:schemeClr val="tx1"/>
                  </a:solidFill>
                  <a:latin typeface="UTM Caviar" panose="02040603050506020204" charset="0"/>
                  <a:cs typeface="UTM Caviar" panose="02040603050506020204" charset="0"/>
                </a:endParaRPr>
              </a:p>
            </p:txBody>
          </p:sp>
          <p:sp>
            <p:nvSpPr>
              <p:cNvPr id="104" name="Rectangles 103"/>
              <p:cNvSpPr/>
              <p:nvPr/>
            </p:nvSpPr>
            <p:spPr>
              <a:xfrm>
                <a:off x="6424" y="8233"/>
                <a:ext cx="1529" cy="374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GB" altLang="en-US">
                  <a:solidFill>
                    <a:schemeClr val="tx1"/>
                  </a:solidFill>
                  <a:latin typeface="UTM Caviar" panose="02040603050506020204" charset="0"/>
                  <a:cs typeface="UTM Caviar" panose="02040603050506020204" charset="0"/>
                </a:endParaRPr>
              </a:p>
            </p:txBody>
          </p:sp>
        </p:grpSp>
        <p:grpSp>
          <p:nvGrpSpPr>
            <p:cNvPr id="105" name="Group 104"/>
            <p:cNvGrpSpPr/>
            <p:nvPr/>
          </p:nvGrpSpPr>
          <p:grpSpPr>
            <a:xfrm>
              <a:off x="7012" y="6305"/>
              <a:ext cx="3767" cy="3269"/>
              <a:chOff x="7012" y="6305"/>
              <a:chExt cx="3767" cy="3269"/>
            </a:xfrm>
          </p:grpSpPr>
          <p:sp>
            <p:nvSpPr>
              <p:cNvPr id="106" name="Text Box 105"/>
              <p:cNvSpPr txBox="1"/>
              <p:nvPr>
                <p:custDataLst>
                  <p:tags r:id="rId19"/>
                </p:custDataLst>
              </p:nvPr>
            </p:nvSpPr>
            <p:spPr>
              <a:xfrm>
                <a:off x="7752" y="6679"/>
                <a:ext cx="1926" cy="386"/>
              </a:xfrm>
              <a:prstGeom prst="rect">
                <a:avLst/>
              </a:prstGeom>
              <a:noFill/>
            </p:spPr>
            <p:txBody>
              <a:bodyPr wrap="square" rtlCol="0">
                <a:normAutofit/>
              </a:bodyPr>
              <a:p>
                <a:pPr algn="ctr"/>
                <a:r>
                  <a:rPr lang="vi-VN" altLang="en-US" sz="1000">
                    <a:solidFill>
                      <a:schemeClr val="tx1"/>
                    </a:solidFill>
                    <a:latin typeface="UTM Caviar" panose="02040603050506020204" charset="0"/>
                    <a:cs typeface="UTM Caviar" panose="02040603050506020204" charset="0"/>
                  </a:rPr>
                  <a:t>Faceook</a:t>
                </a:r>
                <a:endParaRPr lang="vi-VN" altLang="en-US" sz="1000">
                  <a:solidFill>
                    <a:schemeClr val="tx1"/>
                  </a:solidFill>
                  <a:latin typeface="UTM Caviar" panose="02040603050506020204" charset="0"/>
                  <a:cs typeface="UTM Caviar" panose="02040603050506020204" charset="0"/>
                </a:endParaRPr>
              </a:p>
            </p:txBody>
          </p:sp>
          <p:sp>
            <p:nvSpPr>
              <p:cNvPr id="107" name="Text Box 106"/>
              <p:cNvSpPr txBox="1"/>
              <p:nvPr>
                <p:custDataLst>
                  <p:tags r:id="rId20"/>
                </p:custDataLst>
              </p:nvPr>
            </p:nvSpPr>
            <p:spPr>
              <a:xfrm>
                <a:off x="7012" y="6973"/>
                <a:ext cx="3513" cy="386"/>
              </a:xfrm>
              <a:prstGeom prst="rect">
                <a:avLst/>
              </a:prstGeom>
              <a:noFill/>
            </p:spPr>
            <p:txBody>
              <a:bodyPr wrap="square" rtlCol="0">
                <a:normAutofit/>
              </a:bodyPr>
              <a:p>
                <a:pPr algn="ctr"/>
                <a:r>
                  <a:rPr lang="vi-VN" altLang="en-US" sz="1000">
                    <a:solidFill>
                      <a:schemeClr val="tx1"/>
                    </a:solidFill>
                    <a:latin typeface="UTM Caviar" panose="02040603050506020204" charset="0"/>
                    <a:cs typeface="UTM Caviar" panose="02040603050506020204" charset="0"/>
                  </a:rPr>
                  <a:t>“DeepFace”</a:t>
                </a:r>
                <a:endParaRPr lang="vi-VN" altLang="en-US" sz="1000">
                  <a:solidFill>
                    <a:schemeClr val="tx1"/>
                  </a:solidFill>
                  <a:latin typeface="UTM Caviar" panose="02040603050506020204" charset="0"/>
                  <a:cs typeface="UTM Caviar" panose="02040603050506020204" charset="0"/>
                </a:endParaRPr>
              </a:p>
            </p:txBody>
          </p:sp>
          <p:sp>
            <p:nvSpPr>
              <p:cNvPr id="108" name="Text Box 107"/>
              <p:cNvSpPr txBox="1"/>
              <p:nvPr/>
            </p:nvSpPr>
            <p:spPr>
              <a:xfrm>
                <a:off x="7012" y="7359"/>
                <a:ext cx="3767" cy="2215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p>
                <a:r>
                  <a:rPr lang="en-US" altLang="en-GB" sz="900">
                    <a:solidFill>
                      <a:schemeClr val="tx1"/>
                    </a:solidFill>
                    <a:latin typeface="UTM Caviar" panose="02040603050506020204" charset="0"/>
                    <a:cs typeface="UTM Caviar" panose="02040603050506020204" charset="0"/>
                  </a:rPr>
                  <a:t>Trong thế giới tràn ngập h</a:t>
                </a:r>
                <a:r>
                  <a:rPr lang="en-US" altLang="en-US" sz="900">
                    <a:solidFill>
                      <a:schemeClr val="tx1"/>
                    </a:solidFill>
                    <a:latin typeface="UTM Caviar" panose="02040603050506020204" charset="0"/>
                    <a:cs typeface="UTM Caviar" panose="02040603050506020204" charset="0"/>
                  </a:rPr>
                  <a:t>ì</a:t>
                </a:r>
                <a:r>
                  <a:rPr lang="en-US" altLang="en-GB" sz="900">
                    <a:solidFill>
                      <a:schemeClr val="tx1"/>
                    </a:solidFill>
                    <a:latin typeface="UTM Caviar" panose="02040603050506020204" charset="0"/>
                    <a:cs typeface="UTM Caviar" panose="02040603050506020204" charset="0"/>
                  </a:rPr>
                  <a:t>nh ảnh, Facebook </a:t>
                </a:r>
                <a:r>
                  <a:rPr lang="en-US" altLang="en-US" sz="900">
                    <a:solidFill>
                      <a:schemeClr val="tx1"/>
                    </a:solidFill>
                    <a:latin typeface="UTM Caviar" panose="02040603050506020204" charset="0"/>
                    <a:cs typeface="UTM Caviar" panose="02040603050506020204" charset="0"/>
                  </a:rPr>
                  <a:t>đ</a:t>
                </a:r>
                <a:r>
                  <a:rPr lang="en-US" altLang="en-GB" sz="900">
                    <a:solidFill>
                      <a:schemeClr val="tx1"/>
                    </a:solidFill>
                    <a:latin typeface="UTM Caviar" panose="02040603050506020204" charset="0"/>
                    <a:cs typeface="UTM Caviar" panose="02040603050506020204" charset="0"/>
                  </a:rPr>
                  <a:t>ối mặt th</a:t>
                </a:r>
                <a:r>
                  <a:rPr lang="en-US" altLang="en-US" sz="900">
                    <a:solidFill>
                      <a:schemeClr val="tx1"/>
                    </a:solidFill>
                    <a:latin typeface="UTM Caviar" panose="02040603050506020204" charset="0"/>
                    <a:cs typeface="UTM Caviar" panose="02040603050506020204" charset="0"/>
                  </a:rPr>
                  <a:t>á</a:t>
                </a:r>
                <a:r>
                  <a:rPr lang="en-US" altLang="en-GB" sz="900">
                    <a:solidFill>
                      <a:schemeClr val="tx1"/>
                    </a:solidFill>
                    <a:latin typeface="UTM Caviar" panose="02040603050506020204" charset="0"/>
                    <a:cs typeface="UTM Caviar" panose="02040603050506020204" charset="0"/>
                  </a:rPr>
                  <a:t>ch thức lớn: làm sao m</a:t>
                </a:r>
                <a:r>
                  <a:rPr lang="en-US" altLang="en-US" sz="900">
                    <a:solidFill>
                      <a:schemeClr val="tx1"/>
                    </a:solidFill>
                    <a:latin typeface="UTM Caviar" panose="02040603050506020204" charset="0"/>
                    <a:cs typeface="UTM Caviar" panose="02040603050506020204" charset="0"/>
                  </a:rPr>
                  <a:t>á</a:t>
                </a:r>
                <a:r>
                  <a:rPr lang="en-US" altLang="en-GB" sz="900">
                    <a:solidFill>
                      <a:schemeClr val="tx1"/>
                    </a:solidFill>
                    <a:latin typeface="UTM Caviar" panose="02040603050506020204" charset="0"/>
                    <a:cs typeface="UTM Caviar" panose="02040603050506020204" charset="0"/>
                  </a:rPr>
                  <a:t>y t</a:t>
                </a:r>
                <a:r>
                  <a:rPr lang="en-US" altLang="en-US" sz="900">
                    <a:solidFill>
                      <a:schemeClr val="tx1"/>
                    </a:solidFill>
                    <a:latin typeface="UTM Caviar" panose="02040603050506020204" charset="0"/>
                    <a:cs typeface="UTM Caviar" panose="02040603050506020204" charset="0"/>
                  </a:rPr>
                  <a:t>í</a:t>
                </a:r>
                <a:r>
                  <a:rPr lang="en-US" altLang="en-GB" sz="900">
                    <a:solidFill>
                      <a:schemeClr val="tx1"/>
                    </a:solidFill>
                    <a:latin typeface="UTM Caviar" panose="02040603050506020204" charset="0"/>
                    <a:cs typeface="UTM Caviar" panose="02040603050506020204" charset="0"/>
                  </a:rPr>
                  <a:t>nh "thấu hiểu" khuôn mặt ng</a:t>
                </a:r>
                <a:r>
                  <a:rPr lang="en-US" altLang="en-US" sz="900">
                    <a:solidFill>
                      <a:schemeClr val="tx1"/>
                    </a:solidFill>
                    <a:latin typeface="UTM Caviar" panose="02040603050506020204" charset="0"/>
                    <a:cs typeface="UTM Caviar" panose="02040603050506020204" charset="0"/>
                  </a:rPr>
                  <a:t>ư</a:t>
                </a:r>
                <a:r>
                  <a:rPr lang="en-US" altLang="en-GB" sz="900">
                    <a:solidFill>
                      <a:schemeClr val="tx1"/>
                    </a:solidFill>
                    <a:latin typeface="UTM Caviar" panose="02040603050506020204" charset="0"/>
                    <a:cs typeface="UTM Caviar" panose="02040603050506020204" charset="0"/>
                  </a:rPr>
                  <a:t>ời, v</a:t>
                </a:r>
                <a:r>
                  <a:rPr lang="en-US" altLang="en-US" sz="900">
                    <a:solidFill>
                      <a:schemeClr val="tx1"/>
                    </a:solidFill>
                    <a:latin typeface="UTM Caviar" panose="02040603050506020204" charset="0"/>
                    <a:cs typeface="UTM Caviar" panose="02040603050506020204" charset="0"/>
                  </a:rPr>
                  <a:t>ư</a:t>
                </a:r>
                <a:r>
                  <a:rPr lang="en-US" altLang="en-GB" sz="900">
                    <a:solidFill>
                      <a:schemeClr val="tx1"/>
                    </a:solidFill>
                    <a:latin typeface="UTM Caviar" panose="02040603050506020204" charset="0"/>
                    <a:cs typeface="UTM Caviar" panose="02040603050506020204" charset="0"/>
                  </a:rPr>
                  <a:t>ợt qua hạn chế của ph</a:t>
                </a:r>
                <a:r>
                  <a:rPr lang="en-US" altLang="en-US" sz="900">
                    <a:solidFill>
                      <a:schemeClr val="tx1"/>
                    </a:solidFill>
                    <a:latin typeface="UTM Caviar" panose="02040603050506020204" charset="0"/>
                    <a:cs typeface="UTM Caviar" panose="02040603050506020204" charset="0"/>
                  </a:rPr>
                  <a:t>ươ</a:t>
                </a:r>
                <a:r>
                  <a:rPr lang="en-US" altLang="en-GB" sz="900">
                    <a:solidFill>
                      <a:schemeClr val="tx1"/>
                    </a:solidFill>
                    <a:latin typeface="UTM Caviar" panose="02040603050506020204" charset="0"/>
                    <a:cs typeface="UTM Caviar" panose="02040603050506020204" charset="0"/>
                  </a:rPr>
                  <a:t>ng ph</a:t>
                </a:r>
                <a:r>
                  <a:rPr lang="en-US" altLang="en-US" sz="900">
                    <a:solidFill>
                      <a:schemeClr val="tx1"/>
                    </a:solidFill>
                    <a:latin typeface="UTM Caviar" panose="02040603050506020204" charset="0"/>
                    <a:cs typeface="UTM Caviar" panose="02040603050506020204" charset="0"/>
                  </a:rPr>
                  <a:t>á</a:t>
                </a:r>
                <a:r>
                  <a:rPr lang="en-US" altLang="en-GB" sz="900">
                    <a:solidFill>
                      <a:schemeClr val="tx1"/>
                    </a:solidFill>
                    <a:latin typeface="UTM Caviar" panose="02040603050506020204" charset="0"/>
                    <a:cs typeface="UTM Caviar" panose="02040603050506020204" charset="0"/>
                  </a:rPr>
                  <a:t>p c</a:t>
                </a:r>
                <a:r>
                  <a:rPr lang="en-US" altLang="en-US" sz="900">
                    <a:solidFill>
                      <a:schemeClr val="tx1"/>
                    </a:solidFill>
                    <a:latin typeface="UTM Caviar" panose="02040603050506020204" charset="0"/>
                    <a:cs typeface="UTM Caviar" panose="02040603050506020204" charset="0"/>
                  </a:rPr>
                  <a:t>ũ</a:t>
                </a:r>
                <a:r>
                  <a:rPr lang="en-US" altLang="en-GB" sz="900">
                    <a:solidFill>
                      <a:schemeClr val="tx1"/>
                    </a:solidFill>
                    <a:latin typeface="UTM Caviar" panose="02040603050506020204" charset="0"/>
                    <a:cs typeface="UTM Caviar" panose="02040603050506020204" charset="0"/>
                  </a:rPr>
                  <a:t>.</a:t>
                </a:r>
                <a:endParaRPr lang="en-US" altLang="en-GB" sz="900">
                  <a:solidFill>
                    <a:schemeClr val="tx1"/>
                  </a:solidFill>
                  <a:latin typeface="UTM Caviar" panose="02040603050506020204" charset="0"/>
                  <a:cs typeface="UTM Caviar" panose="02040603050506020204" charset="0"/>
                </a:endParaRPr>
              </a:p>
              <a:p>
                <a:endParaRPr lang="en-US" altLang="en-GB" sz="900">
                  <a:solidFill>
                    <a:schemeClr val="tx1"/>
                  </a:solidFill>
                  <a:latin typeface="UTM Caviar" panose="02040603050506020204" charset="0"/>
                  <a:cs typeface="UTM Caviar" panose="02040603050506020204" charset="0"/>
                </a:endParaRPr>
              </a:p>
              <a:p>
                <a:r>
                  <a:rPr lang="en-US" altLang="en-GB" sz="900">
                    <a:solidFill>
                      <a:schemeClr val="tx1"/>
                    </a:solidFill>
                    <a:latin typeface="UTM Caviar" panose="02040603050506020204" charset="0"/>
                    <a:cs typeface="UTM Caviar" panose="02040603050506020204" charset="0"/>
                  </a:rPr>
                  <a:t>DeepFace ra </a:t>
                </a:r>
                <a:r>
                  <a:rPr lang="en-US" altLang="en-US" sz="900">
                    <a:solidFill>
                      <a:schemeClr val="tx1"/>
                    </a:solidFill>
                    <a:latin typeface="UTM Caviar" panose="02040603050506020204" charset="0"/>
                    <a:cs typeface="UTM Caviar" panose="02040603050506020204" charset="0"/>
                  </a:rPr>
                  <a:t>đ</a:t>
                </a:r>
                <a:r>
                  <a:rPr lang="en-US" altLang="en-GB" sz="900">
                    <a:solidFill>
                      <a:schemeClr val="tx1"/>
                    </a:solidFill>
                    <a:latin typeface="UTM Caviar" panose="02040603050506020204" charset="0"/>
                    <a:cs typeface="UTM Caviar" panose="02040603050506020204" charset="0"/>
                  </a:rPr>
                  <a:t>ời từ một </a:t>
                </a:r>
                <a:r>
                  <a:rPr lang="en-US" altLang="en-US" sz="900">
                    <a:solidFill>
                      <a:schemeClr val="tx1"/>
                    </a:solidFill>
                    <a:latin typeface="UTM Caviar" panose="02040603050506020204" charset="0"/>
                    <a:cs typeface="UTM Caviar" panose="02040603050506020204" charset="0"/>
                  </a:rPr>
                  <a:t>ý</a:t>
                </a:r>
                <a:r>
                  <a:rPr lang="en-US" altLang="en-GB" sz="900">
                    <a:solidFill>
                      <a:schemeClr val="tx1"/>
                    </a:solidFill>
                    <a:latin typeface="UTM Caviar" panose="02040603050506020204" charset="0"/>
                    <a:cs typeface="UTM Caviar" panose="02040603050506020204" charset="0"/>
                  </a:rPr>
                  <a:t> t</a:t>
                </a:r>
                <a:r>
                  <a:rPr lang="en-US" altLang="en-US" sz="900">
                    <a:solidFill>
                      <a:schemeClr val="tx1"/>
                    </a:solidFill>
                    <a:latin typeface="UTM Caviar" panose="02040603050506020204" charset="0"/>
                    <a:cs typeface="UTM Caviar" panose="02040603050506020204" charset="0"/>
                  </a:rPr>
                  <a:t>ư</a:t>
                </a:r>
                <a:r>
                  <a:rPr lang="en-US" altLang="en-GB" sz="900">
                    <a:solidFill>
                      <a:schemeClr val="tx1"/>
                    </a:solidFill>
                    <a:latin typeface="UTM Caviar" panose="02040603050506020204" charset="0"/>
                    <a:cs typeface="UTM Caviar" panose="02040603050506020204" charset="0"/>
                  </a:rPr>
                  <a:t>ởng t</a:t>
                </a:r>
                <a:r>
                  <a:rPr lang="en-US" altLang="en-US" sz="900">
                    <a:solidFill>
                      <a:schemeClr val="tx1"/>
                    </a:solidFill>
                    <a:latin typeface="UTM Caviar" panose="02040603050506020204" charset="0"/>
                    <a:cs typeface="UTM Caviar" panose="02040603050506020204" charset="0"/>
                  </a:rPr>
                  <a:t>á</a:t>
                </a:r>
                <a:r>
                  <a:rPr lang="en-US" altLang="en-GB" sz="900">
                    <a:solidFill>
                      <a:schemeClr val="tx1"/>
                    </a:solidFill>
                    <a:latin typeface="UTM Caviar" panose="02040603050506020204" charset="0"/>
                    <a:cs typeface="UTM Caviar" panose="02040603050506020204" charset="0"/>
                  </a:rPr>
                  <a:t>o bạo: dạy m</a:t>
                </a:r>
                <a:r>
                  <a:rPr lang="en-US" altLang="en-US" sz="900">
                    <a:solidFill>
                      <a:schemeClr val="tx1"/>
                    </a:solidFill>
                    <a:latin typeface="UTM Caviar" panose="02040603050506020204" charset="0"/>
                    <a:cs typeface="UTM Caviar" panose="02040603050506020204" charset="0"/>
                  </a:rPr>
                  <a:t>á</a:t>
                </a:r>
                <a:r>
                  <a:rPr lang="en-US" altLang="en-GB" sz="900">
                    <a:solidFill>
                      <a:schemeClr val="tx1"/>
                    </a:solidFill>
                    <a:latin typeface="UTM Caviar" panose="02040603050506020204" charset="0"/>
                    <a:cs typeface="UTM Caviar" panose="02040603050506020204" charset="0"/>
                  </a:rPr>
                  <a:t>y t</a:t>
                </a:r>
                <a:r>
                  <a:rPr lang="en-US" altLang="en-US" sz="900">
                    <a:solidFill>
                      <a:schemeClr val="tx1"/>
                    </a:solidFill>
                    <a:latin typeface="UTM Caviar" panose="02040603050506020204" charset="0"/>
                    <a:cs typeface="UTM Caviar" panose="02040603050506020204" charset="0"/>
                  </a:rPr>
                  <a:t>í</a:t>
                </a:r>
                <a:r>
                  <a:rPr lang="en-US" altLang="en-GB" sz="900">
                    <a:solidFill>
                      <a:schemeClr val="tx1"/>
                    </a:solidFill>
                    <a:latin typeface="UTM Caviar" panose="02040603050506020204" charset="0"/>
                    <a:cs typeface="UTM Caviar" panose="02040603050506020204" charset="0"/>
                  </a:rPr>
                  <a:t>nh học nh</a:t>
                </a:r>
                <a:r>
                  <a:rPr lang="en-US" altLang="en-US" sz="900">
                    <a:solidFill>
                      <a:schemeClr val="tx1"/>
                    </a:solidFill>
                    <a:latin typeface="UTM Caviar" panose="02040603050506020204" charset="0"/>
                    <a:cs typeface="UTM Caviar" panose="02040603050506020204" charset="0"/>
                  </a:rPr>
                  <a:t>ư</a:t>
                </a:r>
                <a:r>
                  <a:rPr lang="en-US" altLang="en-GB" sz="900">
                    <a:solidFill>
                      <a:schemeClr val="tx1"/>
                    </a:solidFill>
                    <a:latin typeface="UTM Caviar" panose="02040603050506020204" charset="0"/>
                    <a:cs typeface="UTM Caviar" panose="02040603050506020204" charset="0"/>
                  </a:rPr>
                  <a:t> con ng</a:t>
                </a:r>
                <a:r>
                  <a:rPr lang="en-US" altLang="en-US" sz="900">
                    <a:solidFill>
                      <a:schemeClr val="tx1"/>
                    </a:solidFill>
                    <a:latin typeface="UTM Caviar" panose="02040603050506020204" charset="0"/>
                    <a:cs typeface="UTM Caviar" panose="02040603050506020204" charset="0"/>
                  </a:rPr>
                  <a:t>ư</a:t>
                </a:r>
                <a:r>
                  <a:rPr lang="en-US" altLang="en-GB" sz="900">
                    <a:solidFill>
                      <a:schemeClr val="tx1"/>
                    </a:solidFill>
                    <a:latin typeface="UTM Caviar" panose="02040603050506020204" charset="0"/>
                    <a:cs typeface="UTM Caviar" panose="02040603050506020204" charset="0"/>
                  </a:rPr>
                  <a:t>ời bằng c</a:t>
                </a:r>
                <a:r>
                  <a:rPr lang="en-US" altLang="en-US" sz="900">
                    <a:solidFill>
                      <a:schemeClr val="tx1"/>
                    </a:solidFill>
                    <a:latin typeface="UTM Caviar" panose="02040603050506020204" charset="0"/>
                    <a:cs typeface="UTM Caviar" panose="02040603050506020204" charset="0"/>
                  </a:rPr>
                  <a:t>á</a:t>
                </a:r>
                <a:r>
                  <a:rPr lang="en-US" altLang="en-GB" sz="900">
                    <a:solidFill>
                      <a:schemeClr val="tx1"/>
                    </a:solidFill>
                    <a:latin typeface="UTM Caviar" panose="02040603050506020204" charset="0"/>
                    <a:cs typeface="UTM Caviar" panose="02040603050506020204" charset="0"/>
                  </a:rPr>
                  <a:t>ch cho n</a:t>
                </a:r>
                <a:r>
                  <a:rPr lang="en-US" altLang="en-US" sz="900">
                    <a:solidFill>
                      <a:schemeClr val="tx1"/>
                    </a:solidFill>
                    <a:latin typeface="UTM Caviar" panose="02040603050506020204" charset="0"/>
                    <a:cs typeface="UTM Caviar" panose="02040603050506020204" charset="0"/>
                  </a:rPr>
                  <a:t>ó</a:t>
                </a:r>
                <a:r>
                  <a:rPr lang="en-US" altLang="en-GB" sz="900">
                    <a:solidFill>
                      <a:schemeClr val="tx1"/>
                    </a:solidFill>
                    <a:latin typeface="UTM Caviar" panose="02040603050506020204" charset="0"/>
                    <a:cs typeface="UTM Caviar" panose="02040603050506020204" charset="0"/>
                  </a:rPr>
                  <a:t> "tiếp x</a:t>
                </a:r>
                <a:r>
                  <a:rPr lang="en-US" altLang="en-US" sz="900">
                    <a:solidFill>
                      <a:schemeClr val="tx1"/>
                    </a:solidFill>
                    <a:latin typeface="UTM Caviar" panose="02040603050506020204" charset="0"/>
                    <a:cs typeface="UTM Caviar" panose="02040603050506020204" charset="0"/>
                  </a:rPr>
                  <a:t>ú</a:t>
                </a:r>
                <a:r>
                  <a:rPr lang="en-US" altLang="en-GB" sz="900">
                    <a:solidFill>
                      <a:schemeClr val="tx1"/>
                    </a:solidFill>
                    <a:latin typeface="UTM Caviar" panose="02040603050506020204" charset="0"/>
                    <a:cs typeface="UTM Caviar" panose="02040603050506020204" charset="0"/>
                  </a:rPr>
                  <a:t>c" với hàng triệu khuôn mặt. Hệ thống sử dụng mạng n</a:t>
                </a:r>
                <a:r>
                  <a:rPr lang="en-US" altLang="en-US" sz="900">
                    <a:solidFill>
                      <a:schemeClr val="tx1"/>
                    </a:solidFill>
                    <a:latin typeface="UTM Caviar" panose="02040603050506020204" charset="0"/>
                    <a:cs typeface="UTM Caviar" panose="02040603050506020204" charset="0"/>
                  </a:rPr>
                  <a:t>ơ</a:t>
                </a:r>
                <a:r>
                  <a:rPr lang="en-US" altLang="en-GB" sz="900">
                    <a:solidFill>
                      <a:schemeClr val="tx1"/>
                    </a:solidFill>
                    <a:latin typeface="UTM Caviar" panose="02040603050506020204" charset="0"/>
                    <a:cs typeface="UTM Caviar" panose="02040603050506020204" charset="0"/>
                  </a:rPr>
                  <a:t>-ron s</a:t>
                </a:r>
                <a:r>
                  <a:rPr lang="en-US" altLang="en-US" sz="900">
                    <a:solidFill>
                      <a:schemeClr val="tx1"/>
                    </a:solidFill>
                    <a:latin typeface="UTM Caviar" panose="02040603050506020204" charset="0"/>
                    <a:cs typeface="UTM Caviar" panose="02040603050506020204" charset="0"/>
                  </a:rPr>
                  <a:t>â</a:t>
                </a:r>
                <a:r>
                  <a:rPr lang="en-US" altLang="en-GB" sz="900">
                    <a:solidFill>
                      <a:schemeClr val="tx1"/>
                    </a:solidFill>
                    <a:latin typeface="UTM Caviar" panose="02040603050506020204" charset="0"/>
                    <a:cs typeface="UTM Caviar" panose="02040603050506020204" charset="0"/>
                  </a:rPr>
                  <a:t>u (CNN) </a:t>
                </a:r>
                <a:r>
                  <a:rPr lang="en-US" altLang="en-US" sz="900">
                    <a:solidFill>
                      <a:schemeClr val="tx1"/>
                    </a:solidFill>
                    <a:latin typeface="UTM Caviar" panose="02040603050506020204" charset="0"/>
                    <a:cs typeface="UTM Caviar" panose="02040603050506020204" charset="0"/>
                  </a:rPr>
                  <a:t>đ</a:t>
                </a:r>
                <a:r>
                  <a:rPr lang="en-US" altLang="en-GB" sz="900">
                    <a:solidFill>
                      <a:schemeClr val="tx1"/>
                    </a:solidFill>
                    <a:latin typeface="UTM Caviar" panose="02040603050506020204" charset="0"/>
                    <a:cs typeface="UTM Caviar" panose="02040603050506020204" charset="0"/>
                  </a:rPr>
                  <a:t>ể tự </a:t>
                </a:r>
                <a:r>
                  <a:rPr lang="en-US" altLang="en-US" sz="900">
                    <a:solidFill>
                      <a:schemeClr val="tx1"/>
                    </a:solidFill>
                    <a:latin typeface="UTM Caviar" panose="02040603050506020204" charset="0"/>
                    <a:cs typeface="UTM Caviar" panose="02040603050506020204" charset="0"/>
                  </a:rPr>
                  <a:t>đ</a:t>
                </a:r>
                <a:r>
                  <a:rPr lang="en-US" altLang="en-GB" sz="900">
                    <a:solidFill>
                      <a:schemeClr val="tx1"/>
                    </a:solidFill>
                    <a:latin typeface="UTM Caviar" panose="02040603050506020204" charset="0"/>
                    <a:cs typeface="UTM Caviar" panose="02040603050506020204" charset="0"/>
                  </a:rPr>
                  <a:t>ộng tr</a:t>
                </a:r>
                <a:r>
                  <a:rPr lang="en-US" altLang="en-US" sz="900">
                    <a:solidFill>
                      <a:schemeClr val="tx1"/>
                    </a:solidFill>
                    <a:latin typeface="UTM Caviar" panose="02040603050506020204" charset="0"/>
                    <a:cs typeface="UTM Caviar" panose="02040603050506020204" charset="0"/>
                  </a:rPr>
                  <a:t>í</a:t>
                </a:r>
                <a:r>
                  <a:rPr lang="en-US" altLang="en-GB" sz="900">
                    <a:solidFill>
                      <a:schemeClr val="tx1"/>
                    </a:solidFill>
                    <a:latin typeface="UTM Caviar" panose="02040603050506020204" charset="0"/>
                    <a:cs typeface="UTM Caviar" panose="02040603050506020204" charset="0"/>
                  </a:rPr>
                  <a:t>ch xuất những </a:t>
                </a:r>
                <a:r>
                  <a:rPr lang="en-US" altLang="en-US" sz="900">
                    <a:solidFill>
                      <a:schemeClr val="tx1"/>
                    </a:solidFill>
                    <a:latin typeface="UTM Caviar" panose="02040603050506020204" charset="0"/>
                    <a:cs typeface="UTM Caviar" panose="02040603050506020204" charset="0"/>
                  </a:rPr>
                  <a:t>đ</a:t>
                </a:r>
                <a:r>
                  <a:rPr lang="en-US" altLang="en-GB" sz="900">
                    <a:solidFill>
                      <a:schemeClr val="tx1"/>
                    </a:solidFill>
                    <a:latin typeface="UTM Caviar" panose="02040603050506020204" charset="0"/>
                    <a:cs typeface="UTM Caviar" panose="02040603050506020204" charset="0"/>
                  </a:rPr>
                  <a:t>ặc tr</a:t>
                </a:r>
                <a:r>
                  <a:rPr lang="en-US" altLang="en-US" sz="900">
                    <a:solidFill>
                      <a:schemeClr val="tx1"/>
                    </a:solidFill>
                    <a:latin typeface="UTM Caviar" panose="02040603050506020204" charset="0"/>
                    <a:cs typeface="UTM Caviar" panose="02040603050506020204" charset="0"/>
                  </a:rPr>
                  <a:t>ư</a:t>
                </a:r>
                <a:r>
                  <a:rPr lang="en-US" altLang="en-GB" sz="900">
                    <a:solidFill>
                      <a:schemeClr val="tx1"/>
                    </a:solidFill>
                    <a:latin typeface="UTM Caviar" panose="02040603050506020204" charset="0"/>
                    <a:cs typeface="UTM Caviar" panose="02040603050506020204" charset="0"/>
                  </a:rPr>
                  <a:t>ng tinh tế, tạo ra "dấu v</a:t>
                </a:r>
                <a:r>
                  <a:rPr lang="en-US" altLang="en-US" sz="900">
                    <a:solidFill>
                      <a:schemeClr val="tx1"/>
                    </a:solidFill>
                    <a:latin typeface="UTM Caviar" panose="02040603050506020204" charset="0"/>
                    <a:cs typeface="UTM Caviar" panose="02040603050506020204" charset="0"/>
                  </a:rPr>
                  <a:t>â</a:t>
                </a:r>
                <a:r>
                  <a:rPr lang="en-US" altLang="en-GB" sz="900">
                    <a:solidFill>
                      <a:schemeClr val="tx1"/>
                    </a:solidFill>
                    <a:latin typeface="UTM Caviar" panose="02040603050506020204" charset="0"/>
                    <a:cs typeface="UTM Caviar" panose="02040603050506020204" charset="0"/>
                  </a:rPr>
                  <a:t>n tay" số h</a:t>
                </a:r>
                <a:r>
                  <a:rPr lang="en-US" altLang="en-US" sz="900">
                    <a:solidFill>
                      <a:schemeClr val="tx1"/>
                    </a:solidFill>
                    <a:latin typeface="UTM Caviar" panose="02040603050506020204" charset="0"/>
                    <a:cs typeface="UTM Caviar" panose="02040603050506020204" charset="0"/>
                  </a:rPr>
                  <a:t>ó</a:t>
                </a:r>
                <a:r>
                  <a:rPr lang="en-US" altLang="en-GB" sz="900">
                    <a:solidFill>
                      <a:schemeClr val="tx1"/>
                    </a:solidFill>
                    <a:latin typeface="UTM Caviar" panose="02040603050506020204" charset="0"/>
                    <a:cs typeface="UTM Caviar" panose="02040603050506020204" charset="0"/>
                  </a:rPr>
                  <a:t>a cho mỗi khuôn mặt.</a:t>
                </a:r>
                <a:endParaRPr lang="en-US" altLang="en-GB" sz="900">
                  <a:solidFill>
                    <a:schemeClr val="tx1"/>
                  </a:solidFill>
                  <a:latin typeface="UTM Caviar" panose="02040603050506020204" charset="0"/>
                  <a:cs typeface="UTM Caviar" panose="02040603050506020204" charset="0"/>
                </a:endParaRPr>
              </a:p>
            </p:txBody>
          </p:sp>
          <p:sp>
            <p:nvSpPr>
              <p:cNvPr id="109" name="Text Box 108"/>
              <p:cNvSpPr txBox="1"/>
              <p:nvPr>
                <p:custDataLst>
                  <p:tags r:id="rId21"/>
                </p:custDataLst>
              </p:nvPr>
            </p:nvSpPr>
            <p:spPr>
              <a:xfrm>
                <a:off x="8317" y="6305"/>
                <a:ext cx="796" cy="367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p>
                <a:r>
                  <a:rPr lang="vi-VN" altLang="en-US" sz="1000" b="1">
                    <a:solidFill>
                      <a:schemeClr val="tx1"/>
                    </a:solidFill>
                    <a:latin typeface="UTM Caviar" panose="02040603050506020204" charset="0"/>
                    <a:cs typeface="UTM Caviar" panose="02040603050506020204" charset="0"/>
                  </a:rPr>
                  <a:t>2014</a:t>
                </a:r>
                <a:endParaRPr lang="vi-VN" altLang="en-US" sz="1000" b="1">
                  <a:solidFill>
                    <a:schemeClr val="tx1"/>
                  </a:solidFill>
                  <a:latin typeface="UTM Caviar" panose="02040603050506020204" charset="0"/>
                  <a:cs typeface="UTM Caviar" panose="02040603050506020204" charset="0"/>
                </a:endParaRPr>
              </a:p>
              <a:p>
                <a:endParaRPr lang="vi-VN" altLang="en-US" sz="1000" b="1">
                  <a:solidFill>
                    <a:schemeClr val="tx1"/>
                  </a:solidFill>
                  <a:latin typeface="UTM Caviar" panose="02040603050506020204" charset="0"/>
                  <a:cs typeface="UTM Caviar" panose="02040603050506020204" charset="0"/>
                </a:endParaRPr>
              </a:p>
            </p:txBody>
          </p:sp>
        </p:grpSp>
      </p:grpSp>
      <p:pic>
        <p:nvPicPr>
          <p:cNvPr id="110" name="Content Placeholder 3"/>
          <p:cNvPicPr>
            <a:picLocks noChangeAspect="1"/>
          </p:cNvPicPr>
          <p:nvPr>
            <p:custDataLst>
              <p:tags r:id="rId22"/>
            </p:custDataLst>
          </p:nvPr>
        </p:nvPicPr>
        <p:blipFill>
          <a:blip r:embed="rId23"/>
          <a:stretch>
            <a:fillRect/>
          </a:stretch>
        </p:blipFill>
        <p:spPr>
          <a:xfrm>
            <a:off x="5854700" y="1570990"/>
            <a:ext cx="3814445" cy="1730375"/>
          </a:xfrm>
          <a:prstGeom prst="rect">
            <a:avLst/>
          </a:prstGeom>
        </p:spPr>
      </p:pic>
      <p:sp>
        <p:nvSpPr>
          <p:cNvPr id="111" name="Text Box 110"/>
          <p:cNvSpPr txBox="1"/>
          <p:nvPr>
            <p:custDataLst>
              <p:tags r:id="rId24"/>
            </p:custDataLst>
          </p:nvPr>
        </p:nvSpPr>
        <p:spPr>
          <a:xfrm>
            <a:off x="8878570" y="6407785"/>
            <a:ext cx="987425" cy="1333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vi-VN" altLang="en-US" sz="700">
                <a:solidFill>
                  <a:schemeClr val="tx1"/>
                </a:solidFill>
                <a:latin typeface="UTM Caviar" panose="02040603050506020204" charset="0"/>
                <a:cs typeface="UTM Caviar" panose="02040603050506020204" charset="0"/>
                <a:hlinkClick r:id="rId25" action="ppaction://hlinkfile"/>
              </a:rPr>
              <a:t>Link paper fig3</a:t>
            </a:r>
            <a:endParaRPr lang="vi-VN" altLang="en-US" sz="700">
              <a:solidFill>
                <a:schemeClr val="tx1"/>
              </a:solidFill>
              <a:latin typeface="UTM Caviar" panose="02040603050506020204" charset="0"/>
              <a:cs typeface="UTM Caviar" panose="02040603050506020204" charset="0"/>
              <a:hlinkClick r:id="rId25" action="ppaction://hlinkfile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vi-VN" altLang="en-GB"/>
              <a:t>1. Giới </a:t>
            </a:r>
            <a:r>
              <a:rPr lang="vi-VN" altLang="en-GB"/>
              <a:t>thiệu</a:t>
            </a:r>
            <a:endParaRPr lang="vi-VN" altLang="en-GB"/>
          </a:p>
        </p:txBody>
      </p:sp>
      <p:pic>
        <p:nvPicPr>
          <p:cNvPr id="2" name="Content Placeholder 3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rcRect l="2036" r="2036"/>
          <a:stretch>
            <a:fillRect/>
          </a:stretch>
        </p:blipFill>
        <p:spPr>
          <a:xfrm>
            <a:off x="258445" y="1297305"/>
            <a:ext cx="11663045" cy="4721860"/>
          </a:xfr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/>
              <a:t>1. </a:t>
            </a:r>
            <a:r>
              <a:rPr lang="vi-VN" altLang="en-US"/>
              <a:t>Giới </a:t>
            </a:r>
            <a:r>
              <a:rPr lang="vi-VN" altLang="en-US"/>
              <a:t>thiệu</a:t>
            </a:r>
            <a:endParaRPr lang="vi-VN" altLang="en-US"/>
          </a:p>
        </p:txBody>
      </p:sp>
      <p:cxnSp>
        <p:nvCxnSpPr>
          <p:cNvPr id="72" name="Straight Arrow Connector 71"/>
          <p:cNvCxnSpPr/>
          <p:nvPr/>
        </p:nvCxnSpPr>
        <p:spPr>
          <a:xfrm>
            <a:off x="812800" y="3876040"/>
            <a:ext cx="1107821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73" name="Oval 72"/>
          <p:cNvSpPr/>
          <p:nvPr/>
        </p:nvSpPr>
        <p:spPr>
          <a:xfrm>
            <a:off x="1663065" y="3799840"/>
            <a:ext cx="182880" cy="18288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GB" altLang="en-US">
              <a:solidFill>
                <a:schemeClr val="tx1"/>
              </a:solidFill>
              <a:latin typeface="UTM Caviar" panose="02040603050506020204" charset="0"/>
              <a:cs typeface="UTM Caviar" panose="02040603050506020204" charset="0"/>
            </a:endParaRPr>
          </a:p>
        </p:txBody>
      </p:sp>
      <p:sp>
        <p:nvSpPr>
          <p:cNvPr id="74" name="Oval 73"/>
          <p:cNvSpPr/>
          <p:nvPr/>
        </p:nvSpPr>
        <p:spPr>
          <a:xfrm>
            <a:off x="3973195" y="3799840"/>
            <a:ext cx="182880" cy="18288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GB" altLang="en-US">
              <a:solidFill>
                <a:schemeClr val="tx1"/>
              </a:solidFill>
              <a:latin typeface="UTM Caviar" panose="02040603050506020204" charset="0"/>
              <a:cs typeface="UTM Caviar" panose="02040603050506020204" charset="0"/>
            </a:endParaRPr>
          </a:p>
        </p:txBody>
      </p:sp>
      <p:pic>
        <p:nvPicPr>
          <p:cNvPr id="75" name="Content Placeholder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812800" y="1165860"/>
            <a:ext cx="1883410" cy="2552065"/>
          </a:xfrm>
          <a:prstGeom prst="roundRect">
            <a:avLst/>
          </a:prstGeom>
        </p:spPr>
      </p:pic>
      <p:grpSp>
        <p:nvGrpSpPr>
          <p:cNvPr id="76" name="Group 75"/>
          <p:cNvGrpSpPr/>
          <p:nvPr/>
        </p:nvGrpSpPr>
        <p:grpSpPr>
          <a:xfrm>
            <a:off x="616585" y="4041140"/>
            <a:ext cx="2467610" cy="2359660"/>
            <a:chOff x="6923" y="6272"/>
            <a:chExt cx="3886" cy="3716"/>
          </a:xfrm>
        </p:grpSpPr>
        <p:grpSp>
          <p:nvGrpSpPr>
            <p:cNvPr id="77" name="Group 76"/>
            <p:cNvGrpSpPr/>
            <p:nvPr/>
          </p:nvGrpSpPr>
          <p:grpSpPr>
            <a:xfrm>
              <a:off x="6923" y="6272"/>
              <a:ext cx="3676" cy="3716"/>
              <a:chOff x="6388" y="8208"/>
              <a:chExt cx="1548" cy="1364"/>
            </a:xfrm>
          </p:grpSpPr>
          <p:sp>
            <p:nvSpPr>
              <p:cNvPr id="78" name="Rectangles 77"/>
              <p:cNvSpPr/>
              <p:nvPr/>
            </p:nvSpPr>
            <p:spPr>
              <a:xfrm>
                <a:off x="6388" y="8208"/>
                <a:ext cx="1548" cy="136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GB" altLang="en-US">
                  <a:solidFill>
                    <a:schemeClr val="tx1"/>
                  </a:solidFill>
                  <a:latin typeface="UTM Caviar" panose="02040603050506020204" charset="0"/>
                  <a:cs typeface="UTM Caviar" panose="02040603050506020204" charset="0"/>
                </a:endParaRPr>
              </a:p>
            </p:txBody>
          </p:sp>
          <p:sp>
            <p:nvSpPr>
              <p:cNvPr id="79" name="Rectangles 78"/>
              <p:cNvSpPr/>
              <p:nvPr/>
            </p:nvSpPr>
            <p:spPr>
              <a:xfrm>
                <a:off x="6424" y="8233"/>
                <a:ext cx="1481" cy="374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GB" altLang="en-US">
                  <a:solidFill>
                    <a:schemeClr val="tx1"/>
                  </a:solidFill>
                  <a:latin typeface="UTM Caviar" panose="02040603050506020204" charset="0"/>
                  <a:cs typeface="UTM Caviar" panose="02040603050506020204" charset="0"/>
                </a:endParaRPr>
              </a:p>
            </p:txBody>
          </p:sp>
        </p:grpSp>
        <p:grpSp>
          <p:nvGrpSpPr>
            <p:cNvPr id="80" name="Group 79"/>
            <p:cNvGrpSpPr/>
            <p:nvPr/>
          </p:nvGrpSpPr>
          <p:grpSpPr>
            <a:xfrm>
              <a:off x="6999" y="6309"/>
              <a:ext cx="3810" cy="3383"/>
              <a:chOff x="6999" y="6309"/>
              <a:chExt cx="3810" cy="3383"/>
            </a:xfrm>
          </p:grpSpPr>
          <p:sp>
            <p:nvSpPr>
              <p:cNvPr id="81" name="Text Box 80"/>
              <p:cNvSpPr txBox="1"/>
              <p:nvPr>
                <p:custDataLst>
                  <p:tags r:id="rId3"/>
                </p:custDataLst>
              </p:nvPr>
            </p:nvSpPr>
            <p:spPr>
              <a:xfrm>
                <a:off x="7752" y="6679"/>
                <a:ext cx="2182" cy="386"/>
              </a:xfrm>
              <a:prstGeom prst="rect">
                <a:avLst/>
              </a:prstGeom>
              <a:noFill/>
            </p:spPr>
            <p:txBody>
              <a:bodyPr wrap="square" rtlCol="0">
                <a:normAutofit fontScale="90000"/>
              </a:bodyPr>
              <a:p>
                <a:r>
                  <a:rPr lang="en-US" altLang="en-GB" sz="1000">
                    <a:solidFill>
                      <a:schemeClr val="tx1"/>
                    </a:solidFill>
                    <a:latin typeface="UTM Caviar" panose="02040603050506020204" charset="0"/>
                    <a:cs typeface="UTM Caviar" panose="02040603050506020204" charset="0"/>
                  </a:rPr>
                  <a:t> Woodrow Bledsoe</a:t>
                </a:r>
                <a:endParaRPr lang="en-US" altLang="en-GB" sz="1000">
                  <a:solidFill>
                    <a:schemeClr val="tx1"/>
                  </a:solidFill>
                  <a:latin typeface="UTM Caviar" panose="02040603050506020204" charset="0"/>
                  <a:cs typeface="UTM Caviar" panose="02040603050506020204" charset="0"/>
                </a:endParaRPr>
              </a:p>
            </p:txBody>
          </p:sp>
          <p:sp>
            <p:nvSpPr>
              <p:cNvPr id="82" name="Text Box 81"/>
              <p:cNvSpPr txBox="1"/>
              <p:nvPr>
                <p:custDataLst>
                  <p:tags r:id="rId4"/>
                </p:custDataLst>
              </p:nvPr>
            </p:nvSpPr>
            <p:spPr>
              <a:xfrm>
                <a:off x="7296" y="6973"/>
                <a:ext cx="3513" cy="386"/>
              </a:xfrm>
              <a:prstGeom prst="rect">
                <a:avLst/>
              </a:prstGeom>
              <a:noFill/>
            </p:spPr>
            <p:txBody>
              <a:bodyPr wrap="square" rtlCol="0">
                <a:normAutofit/>
              </a:bodyPr>
              <a:p>
                <a:r>
                  <a:rPr lang="en-US" altLang="en-GB" sz="1000">
                    <a:solidFill>
                      <a:schemeClr val="tx1"/>
                    </a:solidFill>
                    <a:latin typeface="UTM Caviar" panose="02040603050506020204" charset="0"/>
                    <a:cs typeface="UTM Caviar" panose="02040603050506020204" charset="0"/>
                  </a:rPr>
                  <a:t>  "Man-Machine Facematching" </a:t>
                </a:r>
                <a:endParaRPr lang="en-US" altLang="en-GB" sz="1000">
                  <a:solidFill>
                    <a:schemeClr val="tx1"/>
                  </a:solidFill>
                  <a:latin typeface="UTM Caviar" panose="02040603050506020204" charset="0"/>
                  <a:cs typeface="UTM Caviar" panose="02040603050506020204" charset="0"/>
                </a:endParaRPr>
              </a:p>
            </p:txBody>
          </p:sp>
          <p:sp>
            <p:nvSpPr>
              <p:cNvPr id="83" name="Text Box 82"/>
              <p:cNvSpPr txBox="1"/>
              <p:nvPr>
                <p:custDataLst>
                  <p:tags r:id="rId5"/>
                </p:custDataLst>
              </p:nvPr>
            </p:nvSpPr>
            <p:spPr>
              <a:xfrm>
                <a:off x="6999" y="7477"/>
                <a:ext cx="3600" cy="2215"/>
              </a:xfrm>
              <a:prstGeom prst="rect">
                <a:avLst/>
              </a:prstGeom>
              <a:noFill/>
            </p:spPr>
            <p:txBody>
              <a:bodyPr wrap="square" rtlCol="0">
                <a:normAutofit/>
              </a:bodyPr>
              <a:p>
                <a:r>
                  <a:rPr lang="en-US" altLang="en-GB" sz="900">
                    <a:solidFill>
                      <a:schemeClr val="tx1"/>
                    </a:solidFill>
                    <a:latin typeface="UTM Caviar" panose="02040603050506020204" charset="0"/>
                    <a:cs typeface="UTM Caviar" panose="02040603050506020204" charset="0"/>
                  </a:rPr>
                  <a:t>  Công nghệ thời </a:t>
                </a:r>
                <a:r>
                  <a:rPr lang="en-US" altLang="en-US" sz="900">
                    <a:solidFill>
                      <a:schemeClr val="tx1"/>
                    </a:solidFill>
                    <a:latin typeface="UTM Caviar" panose="02040603050506020204" charset="0"/>
                    <a:cs typeface="UTM Caviar" panose="02040603050506020204" charset="0"/>
                  </a:rPr>
                  <a:t>đó</a:t>
                </a:r>
                <a:r>
                  <a:rPr lang="en-US" altLang="en-GB" sz="900">
                    <a:solidFill>
                      <a:schemeClr val="tx1"/>
                    </a:solidFill>
                    <a:latin typeface="UTM Caviar" panose="02040603050506020204" charset="0"/>
                    <a:cs typeface="UTM Caviar" panose="02040603050506020204" charset="0"/>
                  </a:rPr>
                  <a:t> c</a:t>
                </a:r>
                <a:r>
                  <a:rPr lang="en-US" altLang="en-US" sz="900">
                    <a:solidFill>
                      <a:schemeClr val="tx1"/>
                    </a:solidFill>
                    <a:latin typeface="UTM Caviar" panose="02040603050506020204" charset="0"/>
                    <a:cs typeface="UTM Caviar" panose="02040603050506020204" charset="0"/>
                  </a:rPr>
                  <a:t>ò</a:t>
                </a:r>
                <a:r>
                  <a:rPr lang="en-US" altLang="en-GB" sz="900">
                    <a:solidFill>
                      <a:schemeClr val="tx1"/>
                    </a:solidFill>
                    <a:latin typeface="UTM Caviar" panose="02040603050506020204" charset="0"/>
                    <a:cs typeface="UTM Caviar" panose="02040603050506020204" charset="0"/>
                  </a:rPr>
                  <a:t>n qu</a:t>
                </a:r>
                <a:r>
                  <a:rPr lang="en-US" altLang="en-US" sz="900">
                    <a:solidFill>
                      <a:schemeClr val="tx1"/>
                    </a:solidFill>
                    <a:latin typeface="UTM Caviar" panose="02040603050506020204" charset="0"/>
                    <a:cs typeface="UTM Caviar" panose="02040603050506020204" charset="0"/>
                  </a:rPr>
                  <a:t>á</a:t>
                </a:r>
                <a:r>
                  <a:rPr lang="en-US" altLang="en-GB" sz="900">
                    <a:solidFill>
                      <a:schemeClr val="tx1"/>
                    </a:solidFill>
                    <a:latin typeface="UTM Caviar" panose="02040603050506020204" charset="0"/>
                    <a:cs typeface="UTM Caviar" panose="02040603050506020204" charset="0"/>
                  </a:rPr>
                  <a:t> s</a:t>
                </a:r>
                <a:r>
                  <a:rPr lang="en-US" altLang="en-US" sz="900">
                    <a:solidFill>
                      <a:schemeClr val="tx1"/>
                    </a:solidFill>
                    <a:latin typeface="UTM Caviar" panose="02040603050506020204" charset="0"/>
                    <a:cs typeface="UTM Caviar" panose="02040603050506020204" charset="0"/>
                  </a:rPr>
                  <a:t>ơ</a:t>
                </a:r>
                <a:r>
                  <a:rPr lang="en-US" altLang="en-GB" sz="900">
                    <a:solidFill>
                      <a:schemeClr val="tx1"/>
                    </a:solidFill>
                    <a:latin typeface="UTM Caviar" panose="02040603050506020204" charset="0"/>
                    <a:cs typeface="UTM Caviar" panose="02040603050506020204" charset="0"/>
                  </a:rPr>
                  <a:t> khai.</a:t>
                </a:r>
                <a:endParaRPr lang="en-US" altLang="en-GB" sz="900">
                  <a:solidFill>
                    <a:schemeClr val="tx1"/>
                  </a:solidFill>
                  <a:latin typeface="UTM Caviar" panose="02040603050506020204" charset="0"/>
                  <a:cs typeface="UTM Caviar" panose="02040603050506020204" charset="0"/>
                </a:endParaRPr>
              </a:p>
              <a:p>
                <a:r>
                  <a:rPr lang="en-US" altLang="en-GB" sz="900">
                    <a:solidFill>
                      <a:schemeClr val="tx1"/>
                    </a:solidFill>
                    <a:latin typeface="UTM Caviar" panose="02040603050506020204" charset="0"/>
                    <a:cs typeface="UTM Caviar" panose="02040603050506020204" charset="0"/>
                  </a:rPr>
                  <a:t>một ng</a:t>
                </a:r>
                <a:r>
                  <a:rPr lang="en-US" altLang="en-US" sz="900">
                    <a:solidFill>
                      <a:schemeClr val="tx1"/>
                    </a:solidFill>
                    <a:latin typeface="UTM Caviar" panose="02040603050506020204" charset="0"/>
                    <a:cs typeface="UTM Caviar" panose="02040603050506020204" charset="0"/>
                  </a:rPr>
                  <a:t>ư</a:t>
                </a:r>
                <a:r>
                  <a:rPr lang="en-US" altLang="en-GB" sz="900">
                    <a:solidFill>
                      <a:schemeClr val="tx1"/>
                    </a:solidFill>
                    <a:latin typeface="UTM Caviar" panose="02040603050506020204" charset="0"/>
                    <a:cs typeface="UTM Caviar" panose="02040603050506020204" charset="0"/>
                  </a:rPr>
                  <a:t>ời vận hành phải thủ công nhập vào m</a:t>
                </a:r>
                <a:r>
                  <a:rPr lang="en-US" altLang="en-US" sz="900">
                    <a:solidFill>
                      <a:schemeClr val="tx1"/>
                    </a:solidFill>
                    <a:latin typeface="UTM Caviar" panose="02040603050506020204" charset="0"/>
                    <a:cs typeface="UTM Caviar" panose="02040603050506020204" charset="0"/>
                  </a:rPr>
                  <a:t>á</a:t>
                </a:r>
                <a:r>
                  <a:rPr lang="en-US" altLang="en-GB" sz="900">
                    <a:solidFill>
                      <a:schemeClr val="tx1"/>
                    </a:solidFill>
                    <a:latin typeface="UTM Caviar" panose="02040603050506020204" charset="0"/>
                    <a:cs typeface="UTM Caviar" panose="02040603050506020204" charset="0"/>
                  </a:rPr>
                  <a:t>y t</a:t>
                </a:r>
                <a:r>
                  <a:rPr lang="en-US" altLang="en-US" sz="900">
                    <a:solidFill>
                      <a:schemeClr val="tx1"/>
                    </a:solidFill>
                    <a:latin typeface="UTM Caviar" panose="02040603050506020204" charset="0"/>
                    <a:cs typeface="UTM Caviar" panose="02040603050506020204" charset="0"/>
                  </a:rPr>
                  <a:t>í</a:t>
                </a:r>
                <a:r>
                  <a:rPr lang="en-US" altLang="en-GB" sz="900">
                    <a:solidFill>
                      <a:schemeClr val="tx1"/>
                    </a:solidFill>
                    <a:latin typeface="UTM Caviar" panose="02040603050506020204" charset="0"/>
                    <a:cs typeface="UTM Caviar" panose="02040603050506020204" charset="0"/>
                  </a:rPr>
                  <a:t>nh tọa </a:t>
                </a:r>
                <a:r>
                  <a:rPr lang="en-US" altLang="en-US" sz="900">
                    <a:solidFill>
                      <a:schemeClr val="tx1"/>
                    </a:solidFill>
                    <a:latin typeface="UTM Caviar" panose="02040603050506020204" charset="0"/>
                    <a:cs typeface="UTM Caviar" panose="02040603050506020204" charset="0"/>
                  </a:rPr>
                  <a:t>đ</a:t>
                </a:r>
                <a:r>
                  <a:rPr lang="en-US" altLang="en-GB" sz="900">
                    <a:solidFill>
                      <a:schemeClr val="tx1"/>
                    </a:solidFill>
                    <a:latin typeface="UTM Caviar" panose="02040603050506020204" charset="0"/>
                    <a:cs typeface="UTM Caviar" panose="02040603050506020204" charset="0"/>
                  </a:rPr>
                  <a:t>ộ của hàng chục </a:t>
                </a:r>
                <a:r>
                  <a:rPr lang="en-US" altLang="en-US" sz="900">
                    <a:solidFill>
                      <a:schemeClr val="tx1"/>
                    </a:solidFill>
                    <a:latin typeface="UTM Caviar" panose="02040603050506020204" charset="0"/>
                    <a:cs typeface="UTM Caviar" panose="02040603050506020204" charset="0"/>
                  </a:rPr>
                  <a:t>đ</a:t>
                </a:r>
                <a:r>
                  <a:rPr lang="en-US" altLang="en-GB" sz="900">
                    <a:solidFill>
                      <a:schemeClr val="tx1"/>
                    </a:solidFill>
                    <a:latin typeface="UTM Caviar" panose="02040603050506020204" charset="0"/>
                    <a:cs typeface="UTM Caviar" panose="02040603050506020204" charset="0"/>
                  </a:rPr>
                  <a:t>iểm tr</a:t>
                </a:r>
                <a:r>
                  <a:rPr lang="en-US" altLang="en-US" sz="900">
                    <a:solidFill>
                      <a:schemeClr val="tx1"/>
                    </a:solidFill>
                    <a:latin typeface="UTM Caviar" panose="02040603050506020204" charset="0"/>
                    <a:cs typeface="UTM Caviar" panose="02040603050506020204" charset="0"/>
                  </a:rPr>
                  <a:t>ê</a:t>
                </a:r>
                <a:r>
                  <a:rPr lang="en-US" altLang="en-GB" sz="900">
                    <a:solidFill>
                      <a:schemeClr val="tx1"/>
                    </a:solidFill>
                    <a:latin typeface="UTM Caviar" panose="02040603050506020204" charset="0"/>
                    <a:cs typeface="UTM Caviar" panose="02040603050506020204" charset="0"/>
                  </a:rPr>
                  <a:t>n khuôn mặt từ bức ảnh. </a:t>
                </a:r>
                <a:endParaRPr lang="en-US" altLang="en-GB" sz="900">
                  <a:solidFill>
                    <a:schemeClr val="tx1"/>
                  </a:solidFill>
                  <a:latin typeface="UTM Caviar" panose="02040603050506020204" charset="0"/>
                  <a:cs typeface="UTM Caviar" panose="02040603050506020204" charset="0"/>
                </a:endParaRPr>
              </a:p>
              <a:p>
                <a:endParaRPr lang="en-US" altLang="en-GB" sz="900">
                  <a:solidFill>
                    <a:schemeClr val="tx1"/>
                  </a:solidFill>
                  <a:latin typeface="UTM Caviar" panose="02040603050506020204" charset="0"/>
                  <a:cs typeface="UTM Caviar" panose="02040603050506020204" charset="0"/>
                </a:endParaRPr>
              </a:p>
              <a:p>
                <a:r>
                  <a:rPr lang="en-US" altLang="en-GB" sz="900">
                    <a:solidFill>
                      <a:schemeClr val="tx1"/>
                    </a:solidFill>
                    <a:latin typeface="UTM Caviar" panose="02040603050506020204" charset="0"/>
                    <a:cs typeface="UTM Caviar" panose="02040603050506020204" charset="0"/>
                  </a:rPr>
                  <a:t>Sau </a:t>
                </a:r>
                <a:r>
                  <a:rPr lang="en-US" altLang="en-US" sz="900">
                    <a:solidFill>
                      <a:schemeClr val="tx1"/>
                    </a:solidFill>
                    <a:latin typeface="UTM Caviar" panose="02040603050506020204" charset="0"/>
                    <a:cs typeface="UTM Caviar" panose="02040603050506020204" charset="0"/>
                  </a:rPr>
                  <a:t>đó</a:t>
                </a:r>
                <a:r>
                  <a:rPr lang="en-US" altLang="en-GB" sz="900">
                    <a:solidFill>
                      <a:schemeClr val="tx1"/>
                    </a:solidFill>
                    <a:latin typeface="UTM Caviar" panose="02040603050506020204" charset="0"/>
                    <a:cs typeface="UTM Caviar" panose="02040603050506020204" charset="0"/>
                  </a:rPr>
                  <a:t>, m</a:t>
                </a:r>
                <a:r>
                  <a:rPr lang="en-US" altLang="en-US" sz="900">
                    <a:solidFill>
                      <a:schemeClr val="tx1"/>
                    </a:solidFill>
                    <a:latin typeface="UTM Caviar" panose="02040603050506020204" charset="0"/>
                    <a:cs typeface="UTM Caviar" panose="02040603050506020204" charset="0"/>
                  </a:rPr>
                  <a:t>á</a:t>
                </a:r>
                <a:r>
                  <a:rPr lang="en-US" altLang="en-GB" sz="900">
                    <a:solidFill>
                      <a:schemeClr val="tx1"/>
                    </a:solidFill>
                    <a:latin typeface="UTM Caviar" panose="02040603050506020204" charset="0"/>
                    <a:cs typeface="UTM Caviar" panose="02040603050506020204" charset="0"/>
                  </a:rPr>
                  <a:t>y t</a:t>
                </a:r>
                <a:r>
                  <a:rPr lang="en-US" altLang="en-US" sz="900">
                    <a:solidFill>
                      <a:schemeClr val="tx1"/>
                    </a:solidFill>
                    <a:latin typeface="UTM Caviar" panose="02040603050506020204" charset="0"/>
                    <a:cs typeface="UTM Caviar" panose="02040603050506020204" charset="0"/>
                  </a:rPr>
                  <a:t>í</a:t>
                </a:r>
                <a:r>
                  <a:rPr lang="en-US" altLang="en-GB" sz="900">
                    <a:solidFill>
                      <a:schemeClr val="tx1"/>
                    </a:solidFill>
                    <a:latin typeface="UTM Caviar" panose="02040603050506020204" charset="0"/>
                    <a:cs typeface="UTM Caviar" panose="02040603050506020204" charset="0"/>
                  </a:rPr>
                  <a:t>nh mới so s</a:t>
                </a:r>
                <a:r>
                  <a:rPr lang="en-US" altLang="en-US" sz="900">
                    <a:solidFill>
                      <a:schemeClr val="tx1"/>
                    </a:solidFill>
                    <a:latin typeface="UTM Caviar" panose="02040603050506020204" charset="0"/>
                    <a:cs typeface="UTM Caviar" panose="02040603050506020204" charset="0"/>
                  </a:rPr>
                  <a:t>á</a:t>
                </a:r>
                <a:r>
                  <a:rPr lang="en-US" altLang="en-GB" sz="900">
                    <a:solidFill>
                      <a:schemeClr val="tx1"/>
                    </a:solidFill>
                    <a:latin typeface="UTM Caviar" panose="02040603050506020204" charset="0"/>
                    <a:cs typeface="UTM Caviar" panose="02040603050506020204" charset="0"/>
                  </a:rPr>
                  <a:t>nh c</a:t>
                </a:r>
                <a:r>
                  <a:rPr lang="en-US" altLang="en-US" sz="900">
                    <a:solidFill>
                      <a:schemeClr val="tx1"/>
                    </a:solidFill>
                    <a:latin typeface="UTM Caviar" panose="02040603050506020204" charset="0"/>
                    <a:cs typeface="UTM Caviar" panose="02040603050506020204" charset="0"/>
                  </a:rPr>
                  <a:t>á</a:t>
                </a:r>
                <a:r>
                  <a:rPr lang="en-US" altLang="en-GB" sz="900">
                    <a:solidFill>
                      <a:schemeClr val="tx1"/>
                    </a:solidFill>
                    <a:latin typeface="UTM Caviar" panose="02040603050506020204" charset="0"/>
                    <a:cs typeface="UTM Caviar" panose="02040603050506020204" charset="0"/>
                  </a:rPr>
                  <a:t>c tọa </a:t>
                </a:r>
                <a:r>
                  <a:rPr lang="en-US" altLang="en-US" sz="900">
                    <a:solidFill>
                      <a:schemeClr val="tx1"/>
                    </a:solidFill>
                    <a:latin typeface="UTM Caviar" panose="02040603050506020204" charset="0"/>
                    <a:cs typeface="UTM Caviar" panose="02040603050506020204" charset="0"/>
                  </a:rPr>
                  <a:t>đ</a:t>
                </a:r>
                <a:r>
                  <a:rPr lang="en-US" altLang="en-GB" sz="900">
                    <a:solidFill>
                      <a:schemeClr val="tx1"/>
                    </a:solidFill>
                    <a:latin typeface="UTM Caviar" panose="02040603050506020204" charset="0"/>
                    <a:cs typeface="UTM Caviar" panose="02040603050506020204" charset="0"/>
                  </a:rPr>
                  <a:t>ộ này với c</a:t>
                </a:r>
                <a:r>
                  <a:rPr lang="en-US" altLang="en-US" sz="900">
                    <a:solidFill>
                      <a:schemeClr val="tx1"/>
                    </a:solidFill>
                    <a:latin typeface="UTM Caviar" panose="02040603050506020204" charset="0"/>
                    <a:cs typeface="UTM Caviar" panose="02040603050506020204" charset="0"/>
                  </a:rPr>
                  <a:t>ơ</a:t>
                </a:r>
                <a:r>
                  <a:rPr lang="en-US" altLang="en-GB" sz="900">
                    <a:solidFill>
                      <a:schemeClr val="tx1"/>
                    </a:solidFill>
                    <a:latin typeface="UTM Caviar" panose="02040603050506020204" charset="0"/>
                    <a:cs typeface="UTM Caviar" panose="02040603050506020204" charset="0"/>
                  </a:rPr>
                  <a:t> sở dữ liệu </a:t>
                </a:r>
                <a:r>
                  <a:rPr lang="en-US" altLang="en-US" sz="900">
                    <a:solidFill>
                      <a:schemeClr val="tx1"/>
                    </a:solidFill>
                    <a:latin typeface="UTM Caviar" panose="02040603050506020204" charset="0"/>
                    <a:cs typeface="UTM Caviar" panose="02040603050506020204" charset="0"/>
                  </a:rPr>
                  <a:t>đ</a:t>
                </a:r>
                <a:r>
                  <a:rPr lang="en-US" altLang="en-GB" sz="900">
                    <a:solidFill>
                      <a:schemeClr val="tx1"/>
                    </a:solidFill>
                    <a:latin typeface="UTM Caviar" panose="02040603050506020204" charset="0"/>
                    <a:cs typeface="UTM Caviar" panose="02040603050506020204" charset="0"/>
                  </a:rPr>
                  <a:t>ể t</a:t>
                </a:r>
                <a:r>
                  <a:rPr lang="en-US" altLang="en-US" sz="900">
                    <a:solidFill>
                      <a:schemeClr val="tx1"/>
                    </a:solidFill>
                    <a:latin typeface="UTM Caviar" panose="02040603050506020204" charset="0"/>
                    <a:cs typeface="UTM Caviar" panose="02040603050506020204" charset="0"/>
                  </a:rPr>
                  <a:t>ì</a:t>
                </a:r>
                <a:r>
                  <a:rPr lang="en-US" altLang="en-GB" sz="900">
                    <a:solidFill>
                      <a:schemeClr val="tx1"/>
                    </a:solidFill>
                    <a:latin typeface="UTM Caviar" panose="02040603050506020204" charset="0"/>
                    <a:cs typeface="UTM Caviar" panose="02040603050506020204" charset="0"/>
                  </a:rPr>
                  <a:t>m ra ng</a:t>
                </a:r>
                <a:r>
                  <a:rPr lang="en-US" altLang="en-US" sz="900">
                    <a:solidFill>
                      <a:schemeClr val="tx1"/>
                    </a:solidFill>
                    <a:latin typeface="UTM Caviar" panose="02040603050506020204" charset="0"/>
                    <a:cs typeface="UTM Caviar" panose="02040603050506020204" charset="0"/>
                  </a:rPr>
                  <a:t>ư</a:t>
                </a:r>
                <a:r>
                  <a:rPr lang="en-US" altLang="en-GB" sz="900">
                    <a:solidFill>
                      <a:schemeClr val="tx1"/>
                    </a:solidFill>
                    <a:latin typeface="UTM Caviar" panose="02040603050506020204" charset="0"/>
                    <a:cs typeface="UTM Caviar" panose="02040603050506020204" charset="0"/>
                  </a:rPr>
                  <a:t>ời ph</a:t>
                </a:r>
                <a:r>
                  <a:rPr lang="en-US" altLang="en-US" sz="900">
                    <a:solidFill>
                      <a:schemeClr val="tx1"/>
                    </a:solidFill>
                    <a:latin typeface="UTM Caviar" panose="02040603050506020204" charset="0"/>
                    <a:cs typeface="UTM Caviar" panose="02040603050506020204" charset="0"/>
                  </a:rPr>
                  <a:t>ù</a:t>
                </a:r>
                <a:r>
                  <a:rPr lang="en-US" altLang="en-GB" sz="900">
                    <a:solidFill>
                      <a:schemeClr val="tx1"/>
                    </a:solidFill>
                    <a:latin typeface="UTM Caviar" panose="02040603050506020204" charset="0"/>
                    <a:cs typeface="UTM Caviar" panose="02040603050506020204" charset="0"/>
                  </a:rPr>
                  <a:t> hợp.</a:t>
                </a:r>
                <a:endParaRPr lang="en-US" altLang="en-GB" sz="900">
                  <a:solidFill>
                    <a:schemeClr val="tx1"/>
                  </a:solidFill>
                  <a:latin typeface="UTM Caviar" panose="02040603050506020204" charset="0"/>
                  <a:cs typeface="UTM Caviar" panose="02040603050506020204" charset="0"/>
                </a:endParaRPr>
              </a:p>
            </p:txBody>
          </p:sp>
          <p:sp>
            <p:nvSpPr>
              <p:cNvPr id="84" name="Text Box 83"/>
              <p:cNvSpPr txBox="1"/>
              <p:nvPr>
                <p:custDataLst>
                  <p:tags r:id="rId6"/>
                </p:custDataLst>
              </p:nvPr>
            </p:nvSpPr>
            <p:spPr>
              <a:xfrm>
                <a:off x="7843" y="6309"/>
                <a:ext cx="1743" cy="367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p>
                <a:r>
                  <a:rPr lang="en-US" altLang="en-GB" sz="1000" b="1">
                    <a:solidFill>
                      <a:schemeClr val="tx1"/>
                    </a:solidFill>
                    <a:latin typeface="UTM Caviar" panose="02040603050506020204" charset="0"/>
                    <a:cs typeface="UTM Caviar" panose="02040603050506020204" charset="0"/>
                  </a:rPr>
                  <a:t>(1960s - 1970s)</a:t>
                </a:r>
                <a:endParaRPr lang="en-US" altLang="en-GB" sz="1000" b="1">
                  <a:solidFill>
                    <a:schemeClr val="tx1"/>
                  </a:solidFill>
                  <a:latin typeface="UTM Caviar" panose="02040603050506020204" charset="0"/>
                  <a:cs typeface="UTM Caviar" panose="02040603050506020204" charset="0"/>
                </a:endParaRPr>
              </a:p>
            </p:txBody>
          </p:sp>
        </p:grpSp>
      </p:grpSp>
      <p:sp>
        <p:nvSpPr>
          <p:cNvPr id="85" name="Text Box 84"/>
          <p:cNvSpPr txBox="1"/>
          <p:nvPr>
            <p:custDataLst>
              <p:tags r:id="rId7"/>
            </p:custDataLst>
          </p:nvPr>
        </p:nvSpPr>
        <p:spPr>
          <a:xfrm>
            <a:off x="1050925" y="6402705"/>
            <a:ext cx="1166495" cy="227330"/>
          </a:xfrm>
          <a:prstGeom prst="rect">
            <a:avLst/>
          </a:prstGeom>
          <a:noFill/>
        </p:spPr>
        <p:txBody>
          <a:bodyPr wrap="square" rtlCol="0">
            <a:normAutofit/>
          </a:bodyPr>
          <a:p>
            <a:r>
              <a:rPr lang="en-US" altLang="en-US" sz="800">
                <a:solidFill>
                  <a:schemeClr val="tx1"/>
                </a:solidFill>
                <a:latin typeface="UTM Caviar" panose="02040603050506020204" charset="0"/>
                <a:cs typeface="UTM Caviar" panose="02040603050506020204" charset="0"/>
                <a:hlinkClick r:id="rId8" action="ppaction://hlinkfile"/>
              </a:rPr>
              <a:t>Link pigure1</a:t>
            </a:r>
            <a:endParaRPr lang="en-US" altLang="en-US" sz="800">
              <a:solidFill>
                <a:schemeClr val="tx1"/>
              </a:solidFill>
              <a:latin typeface="UTM Caviar" panose="02040603050506020204" charset="0"/>
              <a:cs typeface="UTM Caviar" panose="02040603050506020204" charset="0"/>
              <a:hlinkClick r:id="rId8" action="ppaction://hlinkfile"/>
            </a:endParaRPr>
          </a:p>
        </p:txBody>
      </p:sp>
      <p:grpSp>
        <p:nvGrpSpPr>
          <p:cNvPr id="86" name="Group 85"/>
          <p:cNvGrpSpPr/>
          <p:nvPr/>
        </p:nvGrpSpPr>
        <p:grpSpPr>
          <a:xfrm>
            <a:off x="3084195" y="1181100"/>
            <a:ext cx="2334260" cy="2359660"/>
            <a:chOff x="6923" y="6272"/>
            <a:chExt cx="3676" cy="3716"/>
          </a:xfrm>
        </p:grpSpPr>
        <p:grpSp>
          <p:nvGrpSpPr>
            <p:cNvPr id="87" name="Group 86"/>
            <p:cNvGrpSpPr/>
            <p:nvPr/>
          </p:nvGrpSpPr>
          <p:grpSpPr>
            <a:xfrm>
              <a:off x="6923" y="6272"/>
              <a:ext cx="3676" cy="3716"/>
              <a:chOff x="6388" y="8208"/>
              <a:chExt cx="1548" cy="1364"/>
            </a:xfrm>
          </p:grpSpPr>
          <p:sp>
            <p:nvSpPr>
              <p:cNvPr id="88" name="Rectangles 87"/>
              <p:cNvSpPr/>
              <p:nvPr/>
            </p:nvSpPr>
            <p:spPr>
              <a:xfrm>
                <a:off x="6388" y="8208"/>
                <a:ext cx="1548" cy="136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GB" altLang="en-US">
                  <a:solidFill>
                    <a:schemeClr val="tx1"/>
                  </a:solidFill>
                  <a:latin typeface="UTM Caviar" panose="02040603050506020204" charset="0"/>
                  <a:cs typeface="UTM Caviar" panose="02040603050506020204" charset="0"/>
                </a:endParaRPr>
              </a:p>
            </p:txBody>
          </p:sp>
          <p:sp>
            <p:nvSpPr>
              <p:cNvPr id="89" name="Rectangles 88"/>
              <p:cNvSpPr/>
              <p:nvPr/>
            </p:nvSpPr>
            <p:spPr>
              <a:xfrm>
                <a:off x="6424" y="8233"/>
                <a:ext cx="1481" cy="374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GB" altLang="en-US">
                  <a:solidFill>
                    <a:schemeClr val="tx1"/>
                  </a:solidFill>
                  <a:latin typeface="UTM Caviar" panose="02040603050506020204" charset="0"/>
                  <a:cs typeface="UTM Caviar" panose="02040603050506020204" charset="0"/>
                </a:endParaRPr>
              </a:p>
            </p:txBody>
          </p:sp>
        </p:grpSp>
        <p:grpSp>
          <p:nvGrpSpPr>
            <p:cNvPr id="90" name="Group 89"/>
            <p:cNvGrpSpPr/>
            <p:nvPr/>
          </p:nvGrpSpPr>
          <p:grpSpPr>
            <a:xfrm>
              <a:off x="6999" y="6309"/>
              <a:ext cx="3600" cy="3383"/>
              <a:chOff x="6999" y="6309"/>
              <a:chExt cx="3600" cy="3383"/>
            </a:xfrm>
          </p:grpSpPr>
          <p:sp>
            <p:nvSpPr>
              <p:cNvPr id="91" name="Text Box 90"/>
              <p:cNvSpPr txBox="1"/>
              <p:nvPr>
                <p:custDataLst>
                  <p:tags r:id="rId9"/>
                </p:custDataLst>
              </p:nvPr>
            </p:nvSpPr>
            <p:spPr>
              <a:xfrm>
                <a:off x="7235" y="6679"/>
                <a:ext cx="3052" cy="386"/>
              </a:xfrm>
              <a:prstGeom prst="rect">
                <a:avLst/>
              </a:prstGeom>
              <a:noFill/>
            </p:spPr>
            <p:txBody>
              <a:bodyPr wrap="square" rtlCol="0">
                <a:normAutofit/>
              </a:bodyPr>
              <a:p>
                <a:r>
                  <a:rPr lang="en-US" altLang="en-GB" sz="1000">
                    <a:solidFill>
                      <a:schemeClr val="tx1"/>
                    </a:solidFill>
                    <a:latin typeface="UTM Caviar" panose="02040603050506020204" charset="0"/>
                    <a:cs typeface="UTM Caviar" panose="02040603050506020204" charset="0"/>
                  </a:rPr>
                  <a:t>Matthew Turk &amp; Alex Pentland</a:t>
                </a:r>
                <a:endParaRPr lang="en-US" altLang="en-GB" sz="1000">
                  <a:solidFill>
                    <a:schemeClr val="tx1"/>
                  </a:solidFill>
                  <a:latin typeface="UTM Caviar" panose="02040603050506020204" charset="0"/>
                  <a:cs typeface="UTM Caviar" panose="02040603050506020204" charset="0"/>
                </a:endParaRPr>
              </a:p>
            </p:txBody>
          </p:sp>
          <p:sp>
            <p:nvSpPr>
              <p:cNvPr id="92" name="Text Box 91"/>
              <p:cNvSpPr txBox="1"/>
              <p:nvPr>
                <p:custDataLst>
                  <p:tags r:id="rId10"/>
                </p:custDataLst>
              </p:nvPr>
            </p:nvSpPr>
            <p:spPr>
              <a:xfrm>
                <a:off x="7296" y="6973"/>
                <a:ext cx="2586" cy="386"/>
              </a:xfrm>
              <a:prstGeom prst="rect">
                <a:avLst/>
              </a:prstGeom>
              <a:noFill/>
            </p:spPr>
            <p:txBody>
              <a:bodyPr wrap="square" rtlCol="0">
                <a:normAutofit/>
              </a:bodyPr>
              <a:p>
                <a:pPr algn="ctr"/>
                <a:r>
                  <a:rPr lang="vi-VN" altLang="en-US" sz="1000">
                    <a:solidFill>
                      <a:schemeClr val="tx1"/>
                    </a:solidFill>
                    <a:latin typeface="UTM Caviar" panose="02040603050506020204" charset="0"/>
                    <a:cs typeface="UTM Caviar" panose="02040603050506020204" charset="0"/>
                  </a:rPr>
                  <a:t>“</a:t>
                </a:r>
                <a:r>
                  <a:rPr lang="en-US" altLang="en-GB" sz="1000">
                    <a:solidFill>
                      <a:schemeClr val="tx1"/>
                    </a:solidFill>
                    <a:latin typeface="UTM Caviar" panose="02040603050506020204" charset="0"/>
                    <a:cs typeface="UTM Caviar" panose="02040603050506020204" charset="0"/>
                  </a:rPr>
                  <a:t>Eigenfaces</a:t>
                </a:r>
                <a:r>
                  <a:rPr lang="vi-VN" altLang="en-US" sz="1000">
                    <a:solidFill>
                      <a:schemeClr val="tx1"/>
                    </a:solidFill>
                    <a:latin typeface="UTM Caviar" panose="02040603050506020204" charset="0"/>
                    <a:cs typeface="UTM Caviar" panose="02040603050506020204" charset="0"/>
                  </a:rPr>
                  <a:t>”</a:t>
                </a:r>
                <a:endParaRPr lang="vi-VN" altLang="en-US" sz="1000">
                  <a:solidFill>
                    <a:schemeClr val="tx1"/>
                  </a:solidFill>
                  <a:latin typeface="UTM Caviar" panose="02040603050506020204" charset="0"/>
                  <a:cs typeface="UTM Caviar" panose="02040603050506020204" charset="0"/>
                </a:endParaRPr>
              </a:p>
            </p:txBody>
          </p:sp>
          <p:sp>
            <p:nvSpPr>
              <p:cNvPr id="93" name="Text Box 92"/>
              <p:cNvSpPr txBox="1"/>
              <p:nvPr>
                <p:custDataLst>
                  <p:tags r:id="rId11"/>
                </p:custDataLst>
              </p:nvPr>
            </p:nvSpPr>
            <p:spPr>
              <a:xfrm>
                <a:off x="6999" y="7477"/>
                <a:ext cx="3600" cy="2215"/>
              </a:xfrm>
              <a:prstGeom prst="rect">
                <a:avLst/>
              </a:prstGeom>
              <a:noFill/>
            </p:spPr>
            <p:txBody>
              <a:bodyPr wrap="square" rtlCol="0">
                <a:normAutofit/>
              </a:bodyPr>
              <a:p>
                <a:r>
                  <a:rPr lang="en-US" altLang="en-GB" sz="1000">
                    <a:solidFill>
                      <a:schemeClr val="tx1"/>
                    </a:solidFill>
                    <a:latin typeface="UTM Caviar" panose="02040603050506020204" charset="0"/>
                    <a:cs typeface="UTM Caviar" panose="02040603050506020204" charset="0"/>
                  </a:rPr>
                  <a:t> </a:t>
                </a:r>
                <a:r>
                  <a:rPr lang="vi-VN" altLang="en-US" sz="1000">
                    <a:solidFill>
                      <a:schemeClr val="tx1"/>
                    </a:solidFill>
                    <a:latin typeface="UTM Caviar" panose="02040603050506020204" charset="0"/>
                    <a:cs typeface="UTM Caviar" panose="02040603050506020204" charset="0"/>
                  </a:rPr>
                  <a:t>     Data đầu vào được train để tìm các </a:t>
                </a:r>
                <a:r>
                  <a:rPr lang="vi-VN" altLang="en-US" sz="1000" b="1">
                    <a:solidFill>
                      <a:schemeClr val="tx1"/>
                    </a:solidFill>
                    <a:latin typeface="UTM Caviar" panose="02040603050506020204" charset="0"/>
                    <a:cs typeface="UTM Caviar" panose="02040603050506020204" charset="0"/>
                  </a:rPr>
                  <a:t>“khuôn mặt cơ sở”</a:t>
                </a:r>
                <a:r>
                  <a:rPr lang="vi-VN" altLang="en-US" sz="1000">
                    <a:solidFill>
                      <a:schemeClr val="tx1"/>
                    </a:solidFill>
                    <a:latin typeface="UTM Caviar" panose="02040603050506020204" charset="0"/>
                    <a:cs typeface="UTM Caviar" panose="02040603050506020204" charset="0"/>
                  </a:rPr>
                  <a:t> </a:t>
                </a:r>
                <a:endParaRPr lang="en-US" altLang="en-GB" sz="1000">
                  <a:solidFill>
                    <a:schemeClr val="tx1"/>
                  </a:solidFill>
                  <a:latin typeface="UTM Caviar" panose="02040603050506020204" charset="0"/>
                  <a:cs typeface="UTM Caviar" panose="02040603050506020204" charset="0"/>
                </a:endParaRPr>
              </a:p>
              <a:p>
                <a:r>
                  <a:rPr lang="vi-VN" altLang="en-US" sz="1000">
                    <a:solidFill>
                      <a:schemeClr val="tx1"/>
                    </a:solidFill>
                    <a:latin typeface="UTM Caviar" panose="02040603050506020204" charset="0"/>
                    <a:cs typeface="UTM Caviar" panose="02040603050506020204" charset="0"/>
                  </a:rPr>
                  <a:t>      Mọi khuôn mặt thật sau đó sẽ được “ghép” lại từ các khuôn mặt cơ sở </a:t>
                </a:r>
                <a:endParaRPr lang="vi-VN" altLang="en-US" sz="1000">
                  <a:solidFill>
                    <a:schemeClr val="tx1"/>
                  </a:solidFill>
                  <a:latin typeface="UTM Caviar" panose="02040603050506020204" charset="0"/>
                  <a:cs typeface="UTM Caviar" panose="02040603050506020204" charset="0"/>
                </a:endParaRPr>
              </a:p>
              <a:p>
                <a:endParaRPr lang="vi-VN" altLang="en-US" sz="1000">
                  <a:solidFill>
                    <a:schemeClr val="tx1"/>
                  </a:solidFill>
                  <a:latin typeface="UTM Caviar" panose="02040603050506020204" charset="0"/>
                  <a:cs typeface="UTM Caviar" panose="02040603050506020204" charset="0"/>
                </a:endParaRPr>
              </a:p>
              <a:p>
                <a:r>
                  <a:rPr lang="vi-VN" altLang="en-US" sz="1000">
                    <a:solidFill>
                      <a:schemeClr val="tx1"/>
                    </a:solidFill>
                    <a:latin typeface="UTM Caviar" panose="02040603050506020204" charset="0"/>
                    <a:cs typeface="UTM Caviar" panose="02040603050506020204" charset="0"/>
                  </a:rPr>
                  <a:t>=&gt; Để nhận dạng một người, máy tính chỉ cần so sánh </a:t>
                </a:r>
                <a:r>
                  <a:rPr lang="vi-VN" altLang="en-US" sz="1000" b="1">
                    <a:solidFill>
                      <a:schemeClr val="tx1"/>
                    </a:solidFill>
                    <a:latin typeface="UTM Caviar" panose="02040603050506020204" charset="0"/>
                    <a:cs typeface="UTM Caviar" panose="02040603050506020204" charset="0"/>
                  </a:rPr>
                  <a:t>“công thức pha trộn” </a:t>
                </a:r>
                <a:r>
                  <a:rPr lang="vi-VN" altLang="en-US" sz="1000">
                    <a:solidFill>
                      <a:schemeClr val="tx1"/>
                    </a:solidFill>
                    <a:latin typeface="UTM Caviar" panose="02040603050506020204" charset="0"/>
                    <a:cs typeface="UTM Caviar" panose="02040603050506020204" charset="0"/>
                  </a:rPr>
                  <a:t>các khuôn mặt cơ sở đó</a:t>
                </a:r>
                <a:endParaRPr lang="vi-VN" altLang="en-US" sz="1000">
                  <a:solidFill>
                    <a:schemeClr val="tx1"/>
                  </a:solidFill>
                  <a:latin typeface="UTM Caviar" panose="02040603050506020204" charset="0"/>
                  <a:cs typeface="UTM Caviar" panose="02040603050506020204" charset="0"/>
                </a:endParaRPr>
              </a:p>
            </p:txBody>
          </p:sp>
          <p:sp>
            <p:nvSpPr>
              <p:cNvPr id="94" name="Text Box 93"/>
              <p:cNvSpPr txBox="1"/>
              <p:nvPr>
                <p:custDataLst>
                  <p:tags r:id="rId12"/>
                </p:custDataLst>
              </p:nvPr>
            </p:nvSpPr>
            <p:spPr>
              <a:xfrm>
                <a:off x="8385" y="6309"/>
                <a:ext cx="1009" cy="367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p>
                <a:r>
                  <a:rPr lang="en-US" altLang="en-GB" sz="1000" b="1">
                    <a:solidFill>
                      <a:schemeClr val="tx1"/>
                    </a:solidFill>
                    <a:latin typeface="UTM Caviar" panose="02040603050506020204" charset="0"/>
                    <a:cs typeface="UTM Caviar" panose="02040603050506020204" charset="0"/>
                  </a:rPr>
                  <a:t>(</a:t>
                </a:r>
                <a:r>
                  <a:rPr lang="vi-VN" altLang="en-US" sz="1000" b="1">
                    <a:solidFill>
                      <a:schemeClr val="tx1"/>
                    </a:solidFill>
                    <a:latin typeface="UTM Caviar" panose="02040603050506020204" charset="0"/>
                    <a:cs typeface="UTM Caviar" panose="02040603050506020204" charset="0"/>
                  </a:rPr>
                  <a:t>1991</a:t>
                </a:r>
                <a:r>
                  <a:rPr lang="en-US" altLang="en-GB" sz="1000" b="1">
                    <a:solidFill>
                      <a:schemeClr val="tx1"/>
                    </a:solidFill>
                    <a:latin typeface="UTM Caviar" panose="02040603050506020204" charset="0"/>
                    <a:cs typeface="UTM Caviar" panose="02040603050506020204" charset="0"/>
                  </a:rPr>
                  <a:t>)</a:t>
                </a:r>
                <a:endParaRPr lang="en-US" altLang="en-GB" sz="1000" b="1">
                  <a:solidFill>
                    <a:schemeClr val="tx1"/>
                  </a:solidFill>
                  <a:latin typeface="UTM Caviar" panose="02040603050506020204" charset="0"/>
                  <a:cs typeface="UTM Caviar" panose="02040603050506020204" charset="0"/>
                </a:endParaRPr>
              </a:p>
            </p:txBody>
          </p:sp>
        </p:grpSp>
      </p:grpSp>
      <p:grpSp>
        <p:nvGrpSpPr>
          <p:cNvPr id="95" name="Group 94"/>
          <p:cNvGrpSpPr/>
          <p:nvPr/>
        </p:nvGrpSpPr>
        <p:grpSpPr>
          <a:xfrm>
            <a:off x="3084195" y="4299585"/>
            <a:ext cx="3372485" cy="2109470"/>
            <a:chOff x="4857" y="6771"/>
            <a:chExt cx="5311" cy="3322"/>
          </a:xfrm>
        </p:grpSpPr>
        <p:pic>
          <p:nvPicPr>
            <p:cNvPr id="96" name="Picture 95"/>
            <p:cNvPicPr>
              <a:picLocks noChangeAspect="1"/>
            </p:cNvPicPr>
            <p:nvPr>
              <p:custDataLst>
                <p:tags r:id="rId13"/>
              </p:custDataLst>
            </p:nvPr>
          </p:nvPicPr>
          <p:blipFill>
            <a:blip r:embed="rId14"/>
            <a:stretch>
              <a:fillRect/>
            </a:stretch>
          </p:blipFill>
          <p:spPr>
            <a:xfrm>
              <a:off x="7146" y="6771"/>
              <a:ext cx="3022" cy="3322"/>
            </a:xfrm>
            <a:prstGeom prst="rect">
              <a:avLst/>
            </a:prstGeom>
          </p:spPr>
        </p:pic>
        <p:cxnSp>
          <p:nvCxnSpPr>
            <p:cNvPr id="97" name="Straight Arrow Connector 96"/>
            <p:cNvCxnSpPr/>
            <p:nvPr/>
          </p:nvCxnSpPr>
          <p:spPr>
            <a:xfrm>
              <a:off x="6656" y="8432"/>
              <a:ext cx="672" cy="0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arrow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pic>
          <p:nvPicPr>
            <p:cNvPr id="98" name="Picture 97"/>
            <p:cNvPicPr>
              <a:picLocks noChangeAspect="1"/>
            </p:cNvPicPr>
            <p:nvPr>
              <p:custDataLst>
                <p:tags r:id="rId15"/>
              </p:custDataLst>
            </p:nvPr>
          </p:nvPicPr>
          <p:blipFill>
            <a:blip r:embed="rId16"/>
            <a:stretch>
              <a:fillRect/>
            </a:stretch>
          </p:blipFill>
          <p:spPr>
            <a:xfrm>
              <a:off x="4857" y="7296"/>
              <a:ext cx="1966" cy="1854"/>
            </a:xfrm>
            <a:prstGeom prst="rect">
              <a:avLst/>
            </a:prstGeom>
          </p:spPr>
        </p:pic>
      </p:grpSp>
      <p:sp>
        <p:nvSpPr>
          <p:cNvPr id="99" name="Text Box 98"/>
          <p:cNvSpPr txBox="1"/>
          <p:nvPr>
            <p:custDataLst>
              <p:tags r:id="rId17"/>
            </p:custDataLst>
          </p:nvPr>
        </p:nvSpPr>
        <p:spPr>
          <a:xfrm>
            <a:off x="3406775" y="6314440"/>
            <a:ext cx="1470660" cy="257810"/>
          </a:xfrm>
          <a:prstGeom prst="rect">
            <a:avLst/>
          </a:prstGeom>
          <a:noFill/>
        </p:spPr>
        <p:txBody>
          <a:bodyPr wrap="square" rtlCol="0">
            <a:normAutofit/>
          </a:bodyPr>
          <a:p>
            <a:r>
              <a:rPr lang="vi-VN" altLang="en-US" sz="700">
                <a:solidFill>
                  <a:schemeClr val="tx1"/>
                </a:solidFill>
                <a:latin typeface="UTM Caviar" panose="02040603050506020204" charset="0"/>
                <a:cs typeface="UTM Caviar" panose="02040603050506020204" charset="0"/>
                <a:hlinkClick r:id="rId18" action="ppaction://hlinkfile"/>
              </a:rPr>
              <a:t>Link paper fig2</a:t>
            </a:r>
            <a:endParaRPr lang="vi-VN" altLang="en-US" sz="700">
              <a:solidFill>
                <a:schemeClr val="tx1"/>
              </a:solidFill>
              <a:latin typeface="UTM Caviar" panose="02040603050506020204" charset="0"/>
              <a:cs typeface="UTM Caviar" panose="02040603050506020204" charset="0"/>
              <a:hlinkClick r:id="rId18" action="ppaction://hlinkfile"/>
            </a:endParaRPr>
          </a:p>
        </p:txBody>
      </p:sp>
      <p:sp>
        <p:nvSpPr>
          <p:cNvPr id="100" name="Oval 99"/>
          <p:cNvSpPr/>
          <p:nvPr/>
        </p:nvSpPr>
        <p:spPr>
          <a:xfrm>
            <a:off x="7875905" y="3804920"/>
            <a:ext cx="182880" cy="18288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GB" altLang="en-US">
              <a:solidFill>
                <a:schemeClr val="tx1"/>
              </a:solidFill>
              <a:latin typeface="UTM Caviar" panose="02040603050506020204" charset="0"/>
              <a:cs typeface="UTM Caviar" panose="02040603050506020204" charset="0"/>
            </a:endParaRPr>
          </a:p>
        </p:txBody>
      </p:sp>
      <p:grpSp>
        <p:nvGrpSpPr>
          <p:cNvPr id="101" name="Group 100"/>
          <p:cNvGrpSpPr/>
          <p:nvPr/>
        </p:nvGrpSpPr>
        <p:grpSpPr>
          <a:xfrm>
            <a:off x="6829425" y="4046220"/>
            <a:ext cx="2479040" cy="2474503"/>
            <a:chOff x="6923" y="6272"/>
            <a:chExt cx="3856" cy="3719"/>
          </a:xfrm>
        </p:grpSpPr>
        <p:grpSp>
          <p:nvGrpSpPr>
            <p:cNvPr id="102" name="Group 101"/>
            <p:cNvGrpSpPr/>
            <p:nvPr/>
          </p:nvGrpSpPr>
          <p:grpSpPr>
            <a:xfrm>
              <a:off x="6923" y="6272"/>
              <a:ext cx="3807" cy="3719"/>
              <a:chOff x="6388" y="8208"/>
              <a:chExt cx="1603" cy="1365"/>
            </a:xfrm>
          </p:grpSpPr>
          <p:sp>
            <p:nvSpPr>
              <p:cNvPr id="103" name="Rectangles 102"/>
              <p:cNvSpPr/>
              <p:nvPr/>
            </p:nvSpPr>
            <p:spPr>
              <a:xfrm>
                <a:off x="6388" y="8208"/>
                <a:ext cx="1603" cy="136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GB" altLang="en-US">
                  <a:solidFill>
                    <a:schemeClr val="tx1"/>
                  </a:solidFill>
                  <a:latin typeface="UTM Caviar" panose="02040603050506020204" charset="0"/>
                  <a:cs typeface="UTM Caviar" panose="02040603050506020204" charset="0"/>
                </a:endParaRPr>
              </a:p>
            </p:txBody>
          </p:sp>
          <p:sp>
            <p:nvSpPr>
              <p:cNvPr id="104" name="Rectangles 103"/>
              <p:cNvSpPr/>
              <p:nvPr/>
            </p:nvSpPr>
            <p:spPr>
              <a:xfrm>
                <a:off x="6424" y="8233"/>
                <a:ext cx="1529" cy="374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GB" altLang="en-US">
                  <a:solidFill>
                    <a:schemeClr val="tx1"/>
                  </a:solidFill>
                  <a:latin typeface="UTM Caviar" panose="02040603050506020204" charset="0"/>
                  <a:cs typeface="UTM Caviar" panose="02040603050506020204" charset="0"/>
                </a:endParaRPr>
              </a:p>
            </p:txBody>
          </p:sp>
        </p:grpSp>
        <p:grpSp>
          <p:nvGrpSpPr>
            <p:cNvPr id="105" name="Group 104"/>
            <p:cNvGrpSpPr/>
            <p:nvPr/>
          </p:nvGrpSpPr>
          <p:grpSpPr>
            <a:xfrm>
              <a:off x="7012" y="6305"/>
              <a:ext cx="3767" cy="3269"/>
              <a:chOff x="7012" y="6305"/>
              <a:chExt cx="3767" cy="3269"/>
            </a:xfrm>
          </p:grpSpPr>
          <p:sp>
            <p:nvSpPr>
              <p:cNvPr id="106" name="Text Box 105"/>
              <p:cNvSpPr txBox="1"/>
              <p:nvPr>
                <p:custDataLst>
                  <p:tags r:id="rId19"/>
                </p:custDataLst>
              </p:nvPr>
            </p:nvSpPr>
            <p:spPr>
              <a:xfrm>
                <a:off x="7752" y="6679"/>
                <a:ext cx="1926" cy="386"/>
              </a:xfrm>
              <a:prstGeom prst="rect">
                <a:avLst/>
              </a:prstGeom>
              <a:noFill/>
            </p:spPr>
            <p:txBody>
              <a:bodyPr wrap="square" rtlCol="0">
                <a:normAutofit/>
              </a:bodyPr>
              <a:p>
                <a:pPr algn="ctr"/>
                <a:r>
                  <a:rPr lang="vi-VN" altLang="en-US" sz="1000">
                    <a:solidFill>
                      <a:schemeClr val="tx1"/>
                    </a:solidFill>
                    <a:latin typeface="UTM Caviar" panose="02040603050506020204" charset="0"/>
                    <a:cs typeface="UTM Caviar" panose="02040603050506020204" charset="0"/>
                  </a:rPr>
                  <a:t>Faceook</a:t>
                </a:r>
                <a:endParaRPr lang="vi-VN" altLang="en-US" sz="1000">
                  <a:solidFill>
                    <a:schemeClr val="tx1"/>
                  </a:solidFill>
                  <a:latin typeface="UTM Caviar" panose="02040603050506020204" charset="0"/>
                  <a:cs typeface="UTM Caviar" panose="02040603050506020204" charset="0"/>
                </a:endParaRPr>
              </a:p>
            </p:txBody>
          </p:sp>
          <p:sp>
            <p:nvSpPr>
              <p:cNvPr id="107" name="Text Box 106"/>
              <p:cNvSpPr txBox="1"/>
              <p:nvPr>
                <p:custDataLst>
                  <p:tags r:id="rId20"/>
                </p:custDataLst>
              </p:nvPr>
            </p:nvSpPr>
            <p:spPr>
              <a:xfrm>
                <a:off x="7012" y="6973"/>
                <a:ext cx="3513" cy="386"/>
              </a:xfrm>
              <a:prstGeom prst="rect">
                <a:avLst/>
              </a:prstGeom>
              <a:noFill/>
            </p:spPr>
            <p:txBody>
              <a:bodyPr wrap="square" rtlCol="0">
                <a:normAutofit/>
              </a:bodyPr>
              <a:p>
                <a:pPr algn="ctr"/>
                <a:r>
                  <a:rPr lang="vi-VN" altLang="en-US" sz="1000">
                    <a:solidFill>
                      <a:schemeClr val="tx1"/>
                    </a:solidFill>
                    <a:latin typeface="UTM Caviar" panose="02040603050506020204" charset="0"/>
                    <a:cs typeface="UTM Caviar" panose="02040603050506020204" charset="0"/>
                  </a:rPr>
                  <a:t>“DeepFace”</a:t>
                </a:r>
                <a:endParaRPr lang="vi-VN" altLang="en-US" sz="1000">
                  <a:solidFill>
                    <a:schemeClr val="tx1"/>
                  </a:solidFill>
                  <a:latin typeface="UTM Caviar" panose="02040603050506020204" charset="0"/>
                  <a:cs typeface="UTM Caviar" panose="02040603050506020204" charset="0"/>
                </a:endParaRPr>
              </a:p>
            </p:txBody>
          </p:sp>
          <p:sp>
            <p:nvSpPr>
              <p:cNvPr id="108" name="Text Box 107"/>
              <p:cNvSpPr txBox="1"/>
              <p:nvPr/>
            </p:nvSpPr>
            <p:spPr>
              <a:xfrm>
                <a:off x="7012" y="7359"/>
                <a:ext cx="3767" cy="2215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p>
                <a:r>
                  <a:rPr lang="en-US" altLang="en-GB" sz="900">
                    <a:solidFill>
                      <a:schemeClr val="tx1"/>
                    </a:solidFill>
                    <a:latin typeface="UTM Caviar" panose="02040603050506020204" charset="0"/>
                    <a:cs typeface="UTM Caviar" panose="02040603050506020204" charset="0"/>
                  </a:rPr>
                  <a:t>Trong thế giới tràn ngập h</a:t>
                </a:r>
                <a:r>
                  <a:rPr lang="en-US" altLang="en-US" sz="900">
                    <a:solidFill>
                      <a:schemeClr val="tx1"/>
                    </a:solidFill>
                    <a:latin typeface="UTM Caviar" panose="02040603050506020204" charset="0"/>
                    <a:cs typeface="UTM Caviar" panose="02040603050506020204" charset="0"/>
                  </a:rPr>
                  <a:t>ì</a:t>
                </a:r>
                <a:r>
                  <a:rPr lang="en-US" altLang="en-GB" sz="900">
                    <a:solidFill>
                      <a:schemeClr val="tx1"/>
                    </a:solidFill>
                    <a:latin typeface="UTM Caviar" panose="02040603050506020204" charset="0"/>
                    <a:cs typeface="UTM Caviar" panose="02040603050506020204" charset="0"/>
                  </a:rPr>
                  <a:t>nh ảnh, Facebook </a:t>
                </a:r>
                <a:r>
                  <a:rPr lang="en-US" altLang="en-US" sz="900">
                    <a:solidFill>
                      <a:schemeClr val="tx1"/>
                    </a:solidFill>
                    <a:latin typeface="UTM Caviar" panose="02040603050506020204" charset="0"/>
                    <a:cs typeface="UTM Caviar" panose="02040603050506020204" charset="0"/>
                  </a:rPr>
                  <a:t>đ</a:t>
                </a:r>
                <a:r>
                  <a:rPr lang="en-US" altLang="en-GB" sz="900">
                    <a:solidFill>
                      <a:schemeClr val="tx1"/>
                    </a:solidFill>
                    <a:latin typeface="UTM Caviar" panose="02040603050506020204" charset="0"/>
                    <a:cs typeface="UTM Caviar" panose="02040603050506020204" charset="0"/>
                  </a:rPr>
                  <a:t>ối mặt th</a:t>
                </a:r>
                <a:r>
                  <a:rPr lang="en-US" altLang="en-US" sz="900">
                    <a:solidFill>
                      <a:schemeClr val="tx1"/>
                    </a:solidFill>
                    <a:latin typeface="UTM Caviar" panose="02040603050506020204" charset="0"/>
                    <a:cs typeface="UTM Caviar" panose="02040603050506020204" charset="0"/>
                  </a:rPr>
                  <a:t>á</a:t>
                </a:r>
                <a:r>
                  <a:rPr lang="en-US" altLang="en-GB" sz="900">
                    <a:solidFill>
                      <a:schemeClr val="tx1"/>
                    </a:solidFill>
                    <a:latin typeface="UTM Caviar" panose="02040603050506020204" charset="0"/>
                    <a:cs typeface="UTM Caviar" panose="02040603050506020204" charset="0"/>
                  </a:rPr>
                  <a:t>ch thức lớn: làm sao m</a:t>
                </a:r>
                <a:r>
                  <a:rPr lang="en-US" altLang="en-US" sz="900">
                    <a:solidFill>
                      <a:schemeClr val="tx1"/>
                    </a:solidFill>
                    <a:latin typeface="UTM Caviar" panose="02040603050506020204" charset="0"/>
                    <a:cs typeface="UTM Caviar" panose="02040603050506020204" charset="0"/>
                  </a:rPr>
                  <a:t>á</a:t>
                </a:r>
                <a:r>
                  <a:rPr lang="en-US" altLang="en-GB" sz="900">
                    <a:solidFill>
                      <a:schemeClr val="tx1"/>
                    </a:solidFill>
                    <a:latin typeface="UTM Caviar" panose="02040603050506020204" charset="0"/>
                    <a:cs typeface="UTM Caviar" panose="02040603050506020204" charset="0"/>
                  </a:rPr>
                  <a:t>y t</a:t>
                </a:r>
                <a:r>
                  <a:rPr lang="en-US" altLang="en-US" sz="900">
                    <a:solidFill>
                      <a:schemeClr val="tx1"/>
                    </a:solidFill>
                    <a:latin typeface="UTM Caviar" panose="02040603050506020204" charset="0"/>
                    <a:cs typeface="UTM Caviar" panose="02040603050506020204" charset="0"/>
                  </a:rPr>
                  <a:t>í</a:t>
                </a:r>
                <a:r>
                  <a:rPr lang="en-US" altLang="en-GB" sz="900">
                    <a:solidFill>
                      <a:schemeClr val="tx1"/>
                    </a:solidFill>
                    <a:latin typeface="UTM Caviar" panose="02040603050506020204" charset="0"/>
                    <a:cs typeface="UTM Caviar" panose="02040603050506020204" charset="0"/>
                  </a:rPr>
                  <a:t>nh "thấu hiểu" khuôn mặt ng</a:t>
                </a:r>
                <a:r>
                  <a:rPr lang="en-US" altLang="en-US" sz="900">
                    <a:solidFill>
                      <a:schemeClr val="tx1"/>
                    </a:solidFill>
                    <a:latin typeface="UTM Caviar" panose="02040603050506020204" charset="0"/>
                    <a:cs typeface="UTM Caviar" panose="02040603050506020204" charset="0"/>
                  </a:rPr>
                  <a:t>ư</a:t>
                </a:r>
                <a:r>
                  <a:rPr lang="en-US" altLang="en-GB" sz="900">
                    <a:solidFill>
                      <a:schemeClr val="tx1"/>
                    </a:solidFill>
                    <a:latin typeface="UTM Caviar" panose="02040603050506020204" charset="0"/>
                    <a:cs typeface="UTM Caviar" panose="02040603050506020204" charset="0"/>
                  </a:rPr>
                  <a:t>ời, v</a:t>
                </a:r>
                <a:r>
                  <a:rPr lang="en-US" altLang="en-US" sz="900">
                    <a:solidFill>
                      <a:schemeClr val="tx1"/>
                    </a:solidFill>
                    <a:latin typeface="UTM Caviar" panose="02040603050506020204" charset="0"/>
                    <a:cs typeface="UTM Caviar" panose="02040603050506020204" charset="0"/>
                  </a:rPr>
                  <a:t>ư</a:t>
                </a:r>
                <a:r>
                  <a:rPr lang="en-US" altLang="en-GB" sz="900">
                    <a:solidFill>
                      <a:schemeClr val="tx1"/>
                    </a:solidFill>
                    <a:latin typeface="UTM Caviar" panose="02040603050506020204" charset="0"/>
                    <a:cs typeface="UTM Caviar" panose="02040603050506020204" charset="0"/>
                  </a:rPr>
                  <a:t>ợt qua hạn chế của ph</a:t>
                </a:r>
                <a:r>
                  <a:rPr lang="en-US" altLang="en-US" sz="900">
                    <a:solidFill>
                      <a:schemeClr val="tx1"/>
                    </a:solidFill>
                    <a:latin typeface="UTM Caviar" panose="02040603050506020204" charset="0"/>
                    <a:cs typeface="UTM Caviar" panose="02040603050506020204" charset="0"/>
                  </a:rPr>
                  <a:t>ươ</a:t>
                </a:r>
                <a:r>
                  <a:rPr lang="en-US" altLang="en-GB" sz="900">
                    <a:solidFill>
                      <a:schemeClr val="tx1"/>
                    </a:solidFill>
                    <a:latin typeface="UTM Caviar" panose="02040603050506020204" charset="0"/>
                    <a:cs typeface="UTM Caviar" panose="02040603050506020204" charset="0"/>
                  </a:rPr>
                  <a:t>ng ph</a:t>
                </a:r>
                <a:r>
                  <a:rPr lang="en-US" altLang="en-US" sz="900">
                    <a:solidFill>
                      <a:schemeClr val="tx1"/>
                    </a:solidFill>
                    <a:latin typeface="UTM Caviar" panose="02040603050506020204" charset="0"/>
                    <a:cs typeface="UTM Caviar" panose="02040603050506020204" charset="0"/>
                  </a:rPr>
                  <a:t>á</a:t>
                </a:r>
                <a:r>
                  <a:rPr lang="en-US" altLang="en-GB" sz="900">
                    <a:solidFill>
                      <a:schemeClr val="tx1"/>
                    </a:solidFill>
                    <a:latin typeface="UTM Caviar" panose="02040603050506020204" charset="0"/>
                    <a:cs typeface="UTM Caviar" panose="02040603050506020204" charset="0"/>
                  </a:rPr>
                  <a:t>p c</a:t>
                </a:r>
                <a:r>
                  <a:rPr lang="en-US" altLang="en-US" sz="900">
                    <a:solidFill>
                      <a:schemeClr val="tx1"/>
                    </a:solidFill>
                    <a:latin typeface="UTM Caviar" panose="02040603050506020204" charset="0"/>
                    <a:cs typeface="UTM Caviar" panose="02040603050506020204" charset="0"/>
                  </a:rPr>
                  <a:t>ũ</a:t>
                </a:r>
                <a:r>
                  <a:rPr lang="en-US" altLang="en-GB" sz="900">
                    <a:solidFill>
                      <a:schemeClr val="tx1"/>
                    </a:solidFill>
                    <a:latin typeface="UTM Caviar" panose="02040603050506020204" charset="0"/>
                    <a:cs typeface="UTM Caviar" panose="02040603050506020204" charset="0"/>
                  </a:rPr>
                  <a:t>.</a:t>
                </a:r>
                <a:endParaRPr lang="en-US" altLang="en-GB" sz="900">
                  <a:solidFill>
                    <a:schemeClr val="tx1"/>
                  </a:solidFill>
                  <a:latin typeface="UTM Caviar" panose="02040603050506020204" charset="0"/>
                  <a:cs typeface="UTM Caviar" panose="02040603050506020204" charset="0"/>
                </a:endParaRPr>
              </a:p>
              <a:p>
                <a:endParaRPr lang="en-US" altLang="en-GB" sz="900">
                  <a:solidFill>
                    <a:schemeClr val="tx1"/>
                  </a:solidFill>
                  <a:latin typeface="UTM Caviar" panose="02040603050506020204" charset="0"/>
                  <a:cs typeface="UTM Caviar" panose="02040603050506020204" charset="0"/>
                </a:endParaRPr>
              </a:p>
              <a:p>
                <a:r>
                  <a:rPr lang="en-US" altLang="en-GB" sz="900">
                    <a:solidFill>
                      <a:schemeClr val="tx1"/>
                    </a:solidFill>
                    <a:latin typeface="UTM Caviar" panose="02040603050506020204" charset="0"/>
                    <a:cs typeface="UTM Caviar" panose="02040603050506020204" charset="0"/>
                  </a:rPr>
                  <a:t>DeepFace ra </a:t>
                </a:r>
                <a:r>
                  <a:rPr lang="en-US" altLang="en-US" sz="900">
                    <a:solidFill>
                      <a:schemeClr val="tx1"/>
                    </a:solidFill>
                    <a:latin typeface="UTM Caviar" panose="02040603050506020204" charset="0"/>
                    <a:cs typeface="UTM Caviar" panose="02040603050506020204" charset="0"/>
                  </a:rPr>
                  <a:t>đ</a:t>
                </a:r>
                <a:r>
                  <a:rPr lang="en-US" altLang="en-GB" sz="900">
                    <a:solidFill>
                      <a:schemeClr val="tx1"/>
                    </a:solidFill>
                    <a:latin typeface="UTM Caviar" panose="02040603050506020204" charset="0"/>
                    <a:cs typeface="UTM Caviar" panose="02040603050506020204" charset="0"/>
                  </a:rPr>
                  <a:t>ời từ một </a:t>
                </a:r>
                <a:r>
                  <a:rPr lang="en-US" altLang="en-US" sz="900">
                    <a:solidFill>
                      <a:schemeClr val="tx1"/>
                    </a:solidFill>
                    <a:latin typeface="UTM Caviar" panose="02040603050506020204" charset="0"/>
                    <a:cs typeface="UTM Caviar" panose="02040603050506020204" charset="0"/>
                  </a:rPr>
                  <a:t>ý</a:t>
                </a:r>
                <a:r>
                  <a:rPr lang="en-US" altLang="en-GB" sz="900">
                    <a:solidFill>
                      <a:schemeClr val="tx1"/>
                    </a:solidFill>
                    <a:latin typeface="UTM Caviar" panose="02040603050506020204" charset="0"/>
                    <a:cs typeface="UTM Caviar" panose="02040603050506020204" charset="0"/>
                  </a:rPr>
                  <a:t> t</a:t>
                </a:r>
                <a:r>
                  <a:rPr lang="en-US" altLang="en-US" sz="900">
                    <a:solidFill>
                      <a:schemeClr val="tx1"/>
                    </a:solidFill>
                    <a:latin typeface="UTM Caviar" panose="02040603050506020204" charset="0"/>
                    <a:cs typeface="UTM Caviar" panose="02040603050506020204" charset="0"/>
                  </a:rPr>
                  <a:t>ư</a:t>
                </a:r>
                <a:r>
                  <a:rPr lang="en-US" altLang="en-GB" sz="900">
                    <a:solidFill>
                      <a:schemeClr val="tx1"/>
                    </a:solidFill>
                    <a:latin typeface="UTM Caviar" panose="02040603050506020204" charset="0"/>
                    <a:cs typeface="UTM Caviar" panose="02040603050506020204" charset="0"/>
                  </a:rPr>
                  <a:t>ởng t</a:t>
                </a:r>
                <a:r>
                  <a:rPr lang="en-US" altLang="en-US" sz="900">
                    <a:solidFill>
                      <a:schemeClr val="tx1"/>
                    </a:solidFill>
                    <a:latin typeface="UTM Caviar" panose="02040603050506020204" charset="0"/>
                    <a:cs typeface="UTM Caviar" panose="02040603050506020204" charset="0"/>
                  </a:rPr>
                  <a:t>á</a:t>
                </a:r>
                <a:r>
                  <a:rPr lang="en-US" altLang="en-GB" sz="900">
                    <a:solidFill>
                      <a:schemeClr val="tx1"/>
                    </a:solidFill>
                    <a:latin typeface="UTM Caviar" panose="02040603050506020204" charset="0"/>
                    <a:cs typeface="UTM Caviar" panose="02040603050506020204" charset="0"/>
                  </a:rPr>
                  <a:t>o bạo: dạy m</a:t>
                </a:r>
                <a:r>
                  <a:rPr lang="en-US" altLang="en-US" sz="900">
                    <a:solidFill>
                      <a:schemeClr val="tx1"/>
                    </a:solidFill>
                    <a:latin typeface="UTM Caviar" panose="02040603050506020204" charset="0"/>
                    <a:cs typeface="UTM Caviar" panose="02040603050506020204" charset="0"/>
                  </a:rPr>
                  <a:t>á</a:t>
                </a:r>
                <a:r>
                  <a:rPr lang="en-US" altLang="en-GB" sz="900">
                    <a:solidFill>
                      <a:schemeClr val="tx1"/>
                    </a:solidFill>
                    <a:latin typeface="UTM Caviar" panose="02040603050506020204" charset="0"/>
                    <a:cs typeface="UTM Caviar" panose="02040603050506020204" charset="0"/>
                  </a:rPr>
                  <a:t>y t</a:t>
                </a:r>
                <a:r>
                  <a:rPr lang="en-US" altLang="en-US" sz="900">
                    <a:solidFill>
                      <a:schemeClr val="tx1"/>
                    </a:solidFill>
                    <a:latin typeface="UTM Caviar" panose="02040603050506020204" charset="0"/>
                    <a:cs typeface="UTM Caviar" panose="02040603050506020204" charset="0"/>
                  </a:rPr>
                  <a:t>í</a:t>
                </a:r>
                <a:r>
                  <a:rPr lang="en-US" altLang="en-GB" sz="900">
                    <a:solidFill>
                      <a:schemeClr val="tx1"/>
                    </a:solidFill>
                    <a:latin typeface="UTM Caviar" panose="02040603050506020204" charset="0"/>
                    <a:cs typeface="UTM Caviar" panose="02040603050506020204" charset="0"/>
                  </a:rPr>
                  <a:t>nh học nh</a:t>
                </a:r>
                <a:r>
                  <a:rPr lang="en-US" altLang="en-US" sz="900">
                    <a:solidFill>
                      <a:schemeClr val="tx1"/>
                    </a:solidFill>
                    <a:latin typeface="UTM Caviar" panose="02040603050506020204" charset="0"/>
                    <a:cs typeface="UTM Caviar" panose="02040603050506020204" charset="0"/>
                  </a:rPr>
                  <a:t>ư</a:t>
                </a:r>
                <a:r>
                  <a:rPr lang="en-US" altLang="en-GB" sz="900">
                    <a:solidFill>
                      <a:schemeClr val="tx1"/>
                    </a:solidFill>
                    <a:latin typeface="UTM Caviar" panose="02040603050506020204" charset="0"/>
                    <a:cs typeface="UTM Caviar" panose="02040603050506020204" charset="0"/>
                  </a:rPr>
                  <a:t> con ng</a:t>
                </a:r>
                <a:r>
                  <a:rPr lang="en-US" altLang="en-US" sz="900">
                    <a:solidFill>
                      <a:schemeClr val="tx1"/>
                    </a:solidFill>
                    <a:latin typeface="UTM Caviar" panose="02040603050506020204" charset="0"/>
                    <a:cs typeface="UTM Caviar" panose="02040603050506020204" charset="0"/>
                  </a:rPr>
                  <a:t>ư</a:t>
                </a:r>
                <a:r>
                  <a:rPr lang="en-US" altLang="en-GB" sz="900">
                    <a:solidFill>
                      <a:schemeClr val="tx1"/>
                    </a:solidFill>
                    <a:latin typeface="UTM Caviar" panose="02040603050506020204" charset="0"/>
                    <a:cs typeface="UTM Caviar" panose="02040603050506020204" charset="0"/>
                  </a:rPr>
                  <a:t>ời bằng c</a:t>
                </a:r>
                <a:r>
                  <a:rPr lang="en-US" altLang="en-US" sz="900">
                    <a:solidFill>
                      <a:schemeClr val="tx1"/>
                    </a:solidFill>
                    <a:latin typeface="UTM Caviar" panose="02040603050506020204" charset="0"/>
                    <a:cs typeface="UTM Caviar" panose="02040603050506020204" charset="0"/>
                  </a:rPr>
                  <a:t>á</a:t>
                </a:r>
                <a:r>
                  <a:rPr lang="en-US" altLang="en-GB" sz="900">
                    <a:solidFill>
                      <a:schemeClr val="tx1"/>
                    </a:solidFill>
                    <a:latin typeface="UTM Caviar" panose="02040603050506020204" charset="0"/>
                    <a:cs typeface="UTM Caviar" panose="02040603050506020204" charset="0"/>
                  </a:rPr>
                  <a:t>ch cho n</a:t>
                </a:r>
                <a:r>
                  <a:rPr lang="en-US" altLang="en-US" sz="900">
                    <a:solidFill>
                      <a:schemeClr val="tx1"/>
                    </a:solidFill>
                    <a:latin typeface="UTM Caviar" panose="02040603050506020204" charset="0"/>
                    <a:cs typeface="UTM Caviar" panose="02040603050506020204" charset="0"/>
                  </a:rPr>
                  <a:t>ó</a:t>
                </a:r>
                <a:r>
                  <a:rPr lang="en-US" altLang="en-GB" sz="900">
                    <a:solidFill>
                      <a:schemeClr val="tx1"/>
                    </a:solidFill>
                    <a:latin typeface="UTM Caviar" panose="02040603050506020204" charset="0"/>
                    <a:cs typeface="UTM Caviar" panose="02040603050506020204" charset="0"/>
                  </a:rPr>
                  <a:t> "tiếp x</a:t>
                </a:r>
                <a:r>
                  <a:rPr lang="en-US" altLang="en-US" sz="900">
                    <a:solidFill>
                      <a:schemeClr val="tx1"/>
                    </a:solidFill>
                    <a:latin typeface="UTM Caviar" panose="02040603050506020204" charset="0"/>
                    <a:cs typeface="UTM Caviar" panose="02040603050506020204" charset="0"/>
                  </a:rPr>
                  <a:t>ú</a:t>
                </a:r>
                <a:r>
                  <a:rPr lang="en-US" altLang="en-GB" sz="900">
                    <a:solidFill>
                      <a:schemeClr val="tx1"/>
                    </a:solidFill>
                    <a:latin typeface="UTM Caviar" panose="02040603050506020204" charset="0"/>
                    <a:cs typeface="UTM Caviar" panose="02040603050506020204" charset="0"/>
                  </a:rPr>
                  <a:t>c" với hàng triệu khuôn mặt. Hệ thống sử dụng mạng n</a:t>
                </a:r>
                <a:r>
                  <a:rPr lang="en-US" altLang="en-US" sz="900">
                    <a:solidFill>
                      <a:schemeClr val="tx1"/>
                    </a:solidFill>
                    <a:latin typeface="UTM Caviar" panose="02040603050506020204" charset="0"/>
                    <a:cs typeface="UTM Caviar" panose="02040603050506020204" charset="0"/>
                  </a:rPr>
                  <a:t>ơ</a:t>
                </a:r>
                <a:r>
                  <a:rPr lang="en-US" altLang="en-GB" sz="900">
                    <a:solidFill>
                      <a:schemeClr val="tx1"/>
                    </a:solidFill>
                    <a:latin typeface="UTM Caviar" panose="02040603050506020204" charset="0"/>
                    <a:cs typeface="UTM Caviar" panose="02040603050506020204" charset="0"/>
                  </a:rPr>
                  <a:t>-ron s</a:t>
                </a:r>
                <a:r>
                  <a:rPr lang="en-US" altLang="en-US" sz="900">
                    <a:solidFill>
                      <a:schemeClr val="tx1"/>
                    </a:solidFill>
                    <a:latin typeface="UTM Caviar" panose="02040603050506020204" charset="0"/>
                    <a:cs typeface="UTM Caviar" panose="02040603050506020204" charset="0"/>
                  </a:rPr>
                  <a:t>â</a:t>
                </a:r>
                <a:r>
                  <a:rPr lang="en-US" altLang="en-GB" sz="900">
                    <a:solidFill>
                      <a:schemeClr val="tx1"/>
                    </a:solidFill>
                    <a:latin typeface="UTM Caviar" panose="02040603050506020204" charset="0"/>
                    <a:cs typeface="UTM Caviar" panose="02040603050506020204" charset="0"/>
                  </a:rPr>
                  <a:t>u (CNN) </a:t>
                </a:r>
                <a:r>
                  <a:rPr lang="en-US" altLang="en-US" sz="900">
                    <a:solidFill>
                      <a:schemeClr val="tx1"/>
                    </a:solidFill>
                    <a:latin typeface="UTM Caviar" panose="02040603050506020204" charset="0"/>
                    <a:cs typeface="UTM Caviar" panose="02040603050506020204" charset="0"/>
                  </a:rPr>
                  <a:t>đ</a:t>
                </a:r>
                <a:r>
                  <a:rPr lang="en-US" altLang="en-GB" sz="900">
                    <a:solidFill>
                      <a:schemeClr val="tx1"/>
                    </a:solidFill>
                    <a:latin typeface="UTM Caviar" panose="02040603050506020204" charset="0"/>
                    <a:cs typeface="UTM Caviar" panose="02040603050506020204" charset="0"/>
                  </a:rPr>
                  <a:t>ể tự </a:t>
                </a:r>
                <a:r>
                  <a:rPr lang="en-US" altLang="en-US" sz="900">
                    <a:solidFill>
                      <a:schemeClr val="tx1"/>
                    </a:solidFill>
                    <a:latin typeface="UTM Caviar" panose="02040603050506020204" charset="0"/>
                    <a:cs typeface="UTM Caviar" panose="02040603050506020204" charset="0"/>
                  </a:rPr>
                  <a:t>đ</a:t>
                </a:r>
                <a:r>
                  <a:rPr lang="en-US" altLang="en-GB" sz="900">
                    <a:solidFill>
                      <a:schemeClr val="tx1"/>
                    </a:solidFill>
                    <a:latin typeface="UTM Caviar" panose="02040603050506020204" charset="0"/>
                    <a:cs typeface="UTM Caviar" panose="02040603050506020204" charset="0"/>
                  </a:rPr>
                  <a:t>ộng tr</a:t>
                </a:r>
                <a:r>
                  <a:rPr lang="en-US" altLang="en-US" sz="900">
                    <a:solidFill>
                      <a:schemeClr val="tx1"/>
                    </a:solidFill>
                    <a:latin typeface="UTM Caviar" panose="02040603050506020204" charset="0"/>
                    <a:cs typeface="UTM Caviar" panose="02040603050506020204" charset="0"/>
                  </a:rPr>
                  <a:t>í</a:t>
                </a:r>
                <a:r>
                  <a:rPr lang="en-US" altLang="en-GB" sz="900">
                    <a:solidFill>
                      <a:schemeClr val="tx1"/>
                    </a:solidFill>
                    <a:latin typeface="UTM Caviar" panose="02040603050506020204" charset="0"/>
                    <a:cs typeface="UTM Caviar" panose="02040603050506020204" charset="0"/>
                  </a:rPr>
                  <a:t>ch xuất những </a:t>
                </a:r>
                <a:r>
                  <a:rPr lang="en-US" altLang="en-US" sz="900">
                    <a:solidFill>
                      <a:schemeClr val="tx1"/>
                    </a:solidFill>
                    <a:latin typeface="UTM Caviar" panose="02040603050506020204" charset="0"/>
                    <a:cs typeface="UTM Caviar" panose="02040603050506020204" charset="0"/>
                  </a:rPr>
                  <a:t>đ</a:t>
                </a:r>
                <a:r>
                  <a:rPr lang="en-US" altLang="en-GB" sz="900">
                    <a:solidFill>
                      <a:schemeClr val="tx1"/>
                    </a:solidFill>
                    <a:latin typeface="UTM Caviar" panose="02040603050506020204" charset="0"/>
                    <a:cs typeface="UTM Caviar" panose="02040603050506020204" charset="0"/>
                  </a:rPr>
                  <a:t>ặc tr</a:t>
                </a:r>
                <a:r>
                  <a:rPr lang="en-US" altLang="en-US" sz="900">
                    <a:solidFill>
                      <a:schemeClr val="tx1"/>
                    </a:solidFill>
                    <a:latin typeface="UTM Caviar" panose="02040603050506020204" charset="0"/>
                    <a:cs typeface="UTM Caviar" panose="02040603050506020204" charset="0"/>
                  </a:rPr>
                  <a:t>ư</a:t>
                </a:r>
                <a:r>
                  <a:rPr lang="en-US" altLang="en-GB" sz="900">
                    <a:solidFill>
                      <a:schemeClr val="tx1"/>
                    </a:solidFill>
                    <a:latin typeface="UTM Caviar" panose="02040603050506020204" charset="0"/>
                    <a:cs typeface="UTM Caviar" panose="02040603050506020204" charset="0"/>
                  </a:rPr>
                  <a:t>ng tinh tế, tạo ra "dấu v</a:t>
                </a:r>
                <a:r>
                  <a:rPr lang="en-US" altLang="en-US" sz="900">
                    <a:solidFill>
                      <a:schemeClr val="tx1"/>
                    </a:solidFill>
                    <a:latin typeface="UTM Caviar" panose="02040603050506020204" charset="0"/>
                    <a:cs typeface="UTM Caviar" panose="02040603050506020204" charset="0"/>
                  </a:rPr>
                  <a:t>â</a:t>
                </a:r>
                <a:r>
                  <a:rPr lang="en-US" altLang="en-GB" sz="900">
                    <a:solidFill>
                      <a:schemeClr val="tx1"/>
                    </a:solidFill>
                    <a:latin typeface="UTM Caviar" panose="02040603050506020204" charset="0"/>
                    <a:cs typeface="UTM Caviar" panose="02040603050506020204" charset="0"/>
                  </a:rPr>
                  <a:t>n tay" số h</a:t>
                </a:r>
                <a:r>
                  <a:rPr lang="en-US" altLang="en-US" sz="900">
                    <a:solidFill>
                      <a:schemeClr val="tx1"/>
                    </a:solidFill>
                    <a:latin typeface="UTM Caviar" panose="02040603050506020204" charset="0"/>
                    <a:cs typeface="UTM Caviar" panose="02040603050506020204" charset="0"/>
                  </a:rPr>
                  <a:t>ó</a:t>
                </a:r>
                <a:r>
                  <a:rPr lang="en-US" altLang="en-GB" sz="900">
                    <a:solidFill>
                      <a:schemeClr val="tx1"/>
                    </a:solidFill>
                    <a:latin typeface="UTM Caviar" panose="02040603050506020204" charset="0"/>
                    <a:cs typeface="UTM Caviar" panose="02040603050506020204" charset="0"/>
                  </a:rPr>
                  <a:t>a cho mỗi khuôn mặt.</a:t>
                </a:r>
                <a:endParaRPr lang="en-US" altLang="en-GB" sz="900">
                  <a:solidFill>
                    <a:schemeClr val="tx1"/>
                  </a:solidFill>
                  <a:latin typeface="UTM Caviar" panose="02040603050506020204" charset="0"/>
                  <a:cs typeface="UTM Caviar" panose="02040603050506020204" charset="0"/>
                </a:endParaRPr>
              </a:p>
            </p:txBody>
          </p:sp>
          <p:sp>
            <p:nvSpPr>
              <p:cNvPr id="109" name="Text Box 108"/>
              <p:cNvSpPr txBox="1"/>
              <p:nvPr>
                <p:custDataLst>
                  <p:tags r:id="rId21"/>
                </p:custDataLst>
              </p:nvPr>
            </p:nvSpPr>
            <p:spPr>
              <a:xfrm>
                <a:off x="8317" y="6305"/>
                <a:ext cx="796" cy="367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p>
                <a:r>
                  <a:rPr lang="vi-VN" altLang="en-US" sz="1000" b="1">
                    <a:solidFill>
                      <a:schemeClr val="tx1"/>
                    </a:solidFill>
                    <a:latin typeface="UTM Caviar" panose="02040603050506020204" charset="0"/>
                    <a:cs typeface="UTM Caviar" panose="02040603050506020204" charset="0"/>
                  </a:rPr>
                  <a:t>2014</a:t>
                </a:r>
                <a:endParaRPr lang="vi-VN" altLang="en-US" sz="1000" b="1">
                  <a:solidFill>
                    <a:schemeClr val="tx1"/>
                  </a:solidFill>
                  <a:latin typeface="UTM Caviar" panose="02040603050506020204" charset="0"/>
                  <a:cs typeface="UTM Caviar" panose="02040603050506020204" charset="0"/>
                </a:endParaRPr>
              </a:p>
              <a:p>
                <a:endParaRPr lang="vi-VN" altLang="en-US" sz="1000" b="1">
                  <a:solidFill>
                    <a:schemeClr val="tx1"/>
                  </a:solidFill>
                  <a:latin typeface="UTM Caviar" panose="02040603050506020204" charset="0"/>
                  <a:cs typeface="UTM Caviar" panose="02040603050506020204" charset="0"/>
                </a:endParaRPr>
              </a:p>
            </p:txBody>
          </p:sp>
        </p:grpSp>
      </p:grpSp>
      <p:pic>
        <p:nvPicPr>
          <p:cNvPr id="110" name="Content Placeholder 3"/>
          <p:cNvPicPr>
            <a:picLocks noChangeAspect="1"/>
          </p:cNvPicPr>
          <p:nvPr>
            <p:custDataLst>
              <p:tags r:id="rId22"/>
            </p:custDataLst>
          </p:nvPr>
        </p:nvPicPr>
        <p:blipFill>
          <a:blip r:embed="rId23"/>
          <a:stretch>
            <a:fillRect/>
          </a:stretch>
        </p:blipFill>
        <p:spPr>
          <a:xfrm>
            <a:off x="5854700" y="1570990"/>
            <a:ext cx="3814445" cy="1730375"/>
          </a:xfrm>
          <a:prstGeom prst="rect">
            <a:avLst/>
          </a:prstGeom>
        </p:spPr>
      </p:pic>
      <p:sp>
        <p:nvSpPr>
          <p:cNvPr id="111" name="Text Box 110"/>
          <p:cNvSpPr txBox="1"/>
          <p:nvPr>
            <p:custDataLst>
              <p:tags r:id="rId24"/>
            </p:custDataLst>
          </p:nvPr>
        </p:nvSpPr>
        <p:spPr>
          <a:xfrm>
            <a:off x="8878570" y="6407785"/>
            <a:ext cx="987425" cy="1333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vi-VN" altLang="en-US" sz="700">
                <a:solidFill>
                  <a:schemeClr val="tx1"/>
                </a:solidFill>
                <a:latin typeface="UTM Caviar" panose="02040603050506020204" charset="0"/>
                <a:cs typeface="UTM Caviar" panose="02040603050506020204" charset="0"/>
                <a:hlinkClick r:id="rId25" action="ppaction://hlinkfile"/>
              </a:rPr>
              <a:t>Link paper fig3</a:t>
            </a:r>
            <a:endParaRPr lang="vi-VN" altLang="en-US" sz="700">
              <a:solidFill>
                <a:schemeClr val="tx1"/>
              </a:solidFill>
              <a:latin typeface="UTM Caviar" panose="02040603050506020204" charset="0"/>
              <a:cs typeface="UTM Caviar" panose="02040603050506020204" charset="0"/>
              <a:hlinkClick r:id="rId25" action="ppaction://hlinkfile"/>
            </a:endParaRPr>
          </a:p>
        </p:txBody>
      </p:sp>
      <p:pic>
        <p:nvPicPr>
          <p:cNvPr id="112" name="Picture 111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9258935" y="4058285"/>
            <a:ext cx="2729230" cy="2369820"/>
          </a:xfrm>
          <a:prstGeom prst="rect">
            <a:avLst/>
          </a:prstGeom>
        </p:spPr>
      </p:pic>
      <p:grpSp>
        <p:nvGrpSpPr>
          <p:cNvPr id="116" name="Group 115"/>
          <p:cNvGrpSpPr/>
          <p:nvPr/>
        </p:nvGrpSpPr>
        <p:grpSpPr>
          <a:xfrm>
            <a:off x="9653905" y="1240155"/>
            <a:ext cx="2407285" cy="2534920"/>
            <a:chOff x="6923" y="6272"/>
            <a:chExt cx="3791" cy="3716"/>
          </a:xfrm>
        </p:grpSpPr>
        <p:grpSp>
          <p:nvGrpSpPr>
            <p:cNvPr id="117" name="Group 116"/>
            <p:cNvGrpSpPr/>
            <p:nvPr/>
          </p:nvGrpSpPr>
          <p:grpSpPr>
            <a:xfrm>
              <a:off x="6923" y="6272"/>
              <a:ext cx="3676" cy="3716"/>
              <a:chOff x="6388" y="8208"/>
              <a:chExt cx="1548" cy="1364"/>
            </a:xfrm>
          </p:grpSpPr>
          <p:sp>
            <p:nvSpPr>
              <p:cNvPr id="118" name="Rectangles 117"/>
              <p:cNvSpPr/>
              <p:nvPr/>
            </p:nvSpPr>
            <p:spPr>
              <a:xfrm>
                <a:off x="6388" y="8208"/>
                <a:ext cx="1548" cy="136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GB" altLang="en-US">
                  <a:solidFill>
                    <a:schemeClr val="tx1"/>
                  </a:solidFill>
                  <a:latin typeface="UTM Caviar" panose="02040603050506020204" charset="0"/>
                  <a:cs typeface="UTM Caviar" panose="02040603050506020204" charset="0"/>
                </a:endParaRPr>
              </a:p>
            </p:txBody>
          </p:sp>
          <p:sp>
            <p:nvSpPr>
              <p:cNvPr id="119" name="Rectangles 118"/>
              <p:cNvSpPr/>
              <p:nvPr/>
            </p:nvSpPr>
            <p:spPr>
              <a:xfrm>
                <a:off x="6424" y="8233"/>
                <a:ext cx="1481" cy="374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GB" altLang="en-US">
                  <a:solidFill>
                    <a:schemeClr val="tx1"/>
                  </a:solidFill>
                  <a:latin typeface="UTM Caviar" panose="02040603050506020204" charset="0"/>
                  <a:cs typeface="UTM Caviar" panose="02040603050506020204" charset="0"/>
                </a:endParaRPr>
              </a:p>
            </p:txBody>
          </p:sp>
        </p:grpSp>
        <p:grpSp>
          <p:nvGrpSpPr>
            <p:cNvPr id="120" name="Group 119"/>
            <p:cNvGrpSpPr/>
            <p:nvPr/>
          </p:nvGrpSpPr>
          <p:grpSpPr>
            <a:xfrm>
              <a:off x="6947" y="6305"/>
              <a:ext cx="3767" cy="3285"/>
              <a:chOff x="6947" y="6305"/>
              <a:chExt cx="3767" cy="3285"/>
            </a:xfrm>
          </p:grpSpPr>
          <p:sp>
            <p:nvSpPr>
              <p:cNvPr id="121" name="Text Box 120"/>
              <p:cNvSpPr txBox="1"/>
              <p:nvPr>
                <p:custDataLst>
                  <p:tags r:id="rId27"/>
                </p:custDataLst>
              </p:nvPr>
            </p:nvSpPr>
            <p:spPr>
              <a:xfrm>
                <a:off x="7752" y="6679"/>
                <a:ext cx="1926" cy="386"/>
              </a:xfrm>
              <a:prstGeom prst="rect">
                <a:avLst/>
              </a:prstGeom>
              <a:noFill/>
            </p:spPr>
            <p:txBody>
              <a:bodyPr wrap="square" rtlCol="0">
                <a:normAutofit/>
              </a:bodyPr>
              <a:p>
                <a:pPr algn="ctr"/>
                <a:r>
                  <a:rPr lang="vi-VN" altLang="en-US" sz="1000">
                    <a:solidFill>
                      <a:schemeClr val="tx1"/>
                    </a:solidFill>
                    <a:latin typeface="UTM Caviar" panose="02040603050506020204" charset="0"/>
                    <a:cs typeface="UTM Caviar" panose="02040603050506020204" charset="0"/>
                  </a:rPr>
                  <a:t>Google</a:t>
                </a:r>
                <a:endParaRPr lang="vi-VN" altLang="en-US" sz="1000">
                  <a:solidFill>
                    <a:schemeClr val="tx1"/>
                  </a:solidFill>
                  <a:latin typeface="UTM Caviar" panose="02040603050506020204" charset="0"/>
                  <a:cs typeface="UTM Caviar" panose="02040603050506020204" charset="0"/>
                </a:endParaRPr>
              </a:p>
            </p:txBody>
          </p:sp>
          <p:sp>
            <p:nvSpPr>
              <p:cNvPr id="122" name="Text Box 121"/>
              <p:cNvSpPr txBox="1"/>
              <p:nvPr>
                <p:custDataLst>
                  <p:tags r:id="rId28"/>
                </p:custDataLst>
              </p:nvPr>
            </p:nvSpPr>
            <p:spPr>
              <a:xfrm>
                <a:off x="7012" y="6973"/>
                <a:ext cx="3513" cy="386"/>
              </a:xfrm>
              <a:prstGeom prst="rect">
                <a:avLst/>
              </a:prstGeom>
              <a:noFill/>
            </p:spPr>
            <p:txBody>
              <a:bodyPr wrap="square" rtlCol="0">
                <a:normAutofit/>
              </a:bodyPr>
              <a:p>
                <a:pPr algn="ctr"/>
                <a:r>
                  <a:rPr lang="vi-VN" altLang="en-US" sz="1000">
                    <a:solidFill>
                      <a:schemeClr val="tx1"/>
                    </a:solidFill>
                    <a:latin typeface="UTM Caviar" panose="02040603050506020204" charset="0"/>
                    <a:cs typeface="UTM Caviar" panose="02040603050506020204" charset="0"/>
                  </a:rPr>
                  <a:t>“Face</a:t>
                </a:r>
                <a:r>
                  <a:rPr lang="vi-VN" altLang="en-US" sz="1000">
                    <a:solidFill>
                      <a:schemeClr val="tx1"/>
                    </a:solidFill>
                    <a:latin typeface="UTM Caviar" panose="02040603050506020204" charset="0"/>
                    <a:cs typeface="UTM Caviar" panose="02040603050506020204" charset="0"/>
                  </a:rPr>
                  <a:t>Net”</a:t>
                </a:r>
                <a:endParaRPr lang="vi-VN" altLang="en-US" sz="1000">
                  <a:solidFill>
                    <a:schemeClr val="tx1"/>
                  </a:solidFill>
                  <a:latin typeface="UTM Caviar" panose="02040603050506020204" charset="0"/>
                  <a:cs typeface="UTM Caviar" panose="02040603050506020204" charset="0"/>
                </a:endParaRPr>
              </a:p>
            </p:txBody>
          </p:sp>
          <p:sp>
            <p:nvSpPr>
              <p:cNvPr id="123" name="Text Box 122"/>
              <p:cNvSpPr txBox="1"/>
              <p:nvPr/>
            </p:nvSpPr>
            <p:spPr>
              <a:xfrm>
                <a:off x="6947" y="7375"/>
                <a:ext cx="3767" cy="2215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p>
                <a:r>
                  <a:rPr lang="en-US" altLang="en-GB" sz="900">
                    <a:solidFill>
                      <a:schemeClr val="tx1"/>
                    </a:solidFill>
                    <a:latin typeface="UTM Caviar" panose="02040603050506020204" charset="0"/>
                    <a:cs typeface="UTM Caviar" panose="02040603050506020204" charset="0"/>
                  </a:rPr>
                  <a:t>Trong thế giới tràn ngập h</a:t>
                </a:r>
                <a:r>
                  <a:rPr lang="en-US" altLang="en-US" sz="900">
                    <a:solidFill>
                      <a:schemeClr val="tx1"/>
                    </a:solidFill>
                    <a:latin typeface="UTM Caviar" panose="02040603050506020204" charset="0"/>
                    <a:cs typeface="UTM Caviar" panose="02040603050506020204" charset="0"/>
                  </a:rPr>
                  <a:t>ì</a:t>
                </a:r>
                <a:r>
                  <a:rPr lang="en-US" altLang="en-GB" sz="900">
                    <a:solidFill>
                      <a:schemeClr val="tx1"/>
                    </a:solidFill>
                    <a:latin typeface="UTM Caviar" panose="02040603050506020204" charset="0"/>
                    <a:cs typeface="UTM Caviar" panose="02040603050506020204" charset="0"/>
                  </a:rPr>
                  <a:t>nh ảnh, Facebook </a:t>
                </a:r>
                <a:r>
                  <a:rPr lang="en-US" altLang="en-US" sz="900">
                    <a:solidFill>
                      <a:schemeClr val="tx1"/>
                    </a:solidFill>
                    <a:latin typeface="UTM Caviar" panose="02040603050506020204" charset="0"/>
                    <a:cs typeface="UTM Caviar" panose="02040603050506020204" charset="0"/>
                  </a:rPr>
                  <a:t>đ</a:t>
                </a:r>
                <a:r>
                  <a:rPr lang="en-US" altLang="en-GB" sz="900">
                    <a:solidFill>
                      <a:schemeClr val="tx1"/>
                    </a:solidFill>
                    <a:latin typeface="UTM Caviar" panose="02040603050506020204" charset="0"/>
                    <a:cs typeface="UTM Caviar" panose="02040603050506020204" charset="0"/>
                  </a:rPr>
                  <a:t>ối mặt th</a:t>
                </a:r>
                <a:r>
                  <a:rPr lang="en-US" altLang="en-US" sz="900">
                    <a:solidFill>
                      <a:schemeClr val="tx1"/>
                    </a:solidFill>
                    <a:latin typeface="UTM Caviar" panose="02040603050506020204" charset="0"/>
                    <a:cs typeface="UTM Caviar" panose="02040603050506020204" charset="0"/>
                  </a:rPr>
                  <a:t>á</a:t>
                </a:r>
                <a:r>
                  <a:rPr lang="en-US" altLang="en-GB" sz="900">
                    <a:solidFill>
                      <a:schemeClr val="tx1"/>
                    </a:solidFill>
                    <a:latin typeface="UTM Caviar" panose="02040603050506020204" charset="0"/>
                    <a:cs typeface="UTM Caviar" panose="02040603050506020204" charset="0"/>
                  </a:rPr>
                  <a:t>ch thức lớn: làm sao m</a:t>
                </a:r>
                <a:r>
                  <a:rPr lang="en-US" altLang="en-US" sz="900">
                    <a:solidFill>
                      <a:schemeClr val="tx1"/>
                    </a:solidFill>
                    <a:latin typeface="UTM Caviar" panose="02040603050506020204" charset="0"/>
                    <a:cs typeface="UTM Caviar" panose="02040603050506020204" charset="0"/>
                  </a:rPr>
                  <a:t>á</a:t>
                </a:r>
                <a:r>
                  <a:rPr lang="en-US" altLang="en-GB" sz="900">
                    <a:solidFill>
                      <a:schemeClr val="tx1"/>
                    </a:solidFill>
                    <a:latin typeface="UTM Caviar" panose="02040603050506020204" charset="0"/>
                    <a:cs typeface="UTM Caviar" panose="02040603050506020204" charset="0"/>
                  </a:rPr>
                  <a:t>y t</a:t>
                </a:r>
                <a:r>
                  <a:rPr lang="en-US" altLang="en-US" sz="900">
                    <a:solidFill>
                      <a:schemeClr val="tx1"/>
                    </a:solidFill>
                    <a:latin typeface="UTM Caviar" panose="02040603050506020204" charset="0"/>
                    <a:cs typeface="UTM Caviar" panose="02040603050506020204" charset="0"/>
                  </a:rPr>
                  <a:t>í</a:t>
                </a:r>
                <a:r>
                  <a:rPr lang="en-US" altLang="en-GB" sz="900">
                    <a:solidFill>
                      <a:schemeClr val="tx1"/>
                    </a:solidFill>
                    <a:latin typeface="UTM Caviar" panose="02040603050506020204" charset="0"/>
                    <a:cs typeface="UTM Caviar" panose="02040603050506020204" charset="0"/>
                  </a:rPr>
                  <a:t>nh "thấu hiểu" khuôn mặt ng</a:t>
                </a:r>
                <a:r>
                  <a:rPr lang="en-US" altLang="en-US" sz="900">
                    <a:solidFill>
                      <a:schemeClr val="tx1"/>
                    </a:solidFill>
                    <a:latin typeface="UTM Caviar" panose="02040603050506020204" charset="0"/>
                    <a:cs typeface="UTM Caviar" panose="02040603050506020204" charset="0"/>
                  </a:rPr>
                  <a:t>ư</a:t>
                </a:r>
                <a:r>
                  <a:rPr lang="en-US" altLang="en-GB" sz="900">
                    <a:solidFill>
                      <a:schemeClr val="tx1"/>
                    </a:solidFill>
                    <a:latin typeface="UTM Caviar" panose="02040603050506020204" charset="0"/>
                    <a:cs typeface="UTM Caviar" panose="02040603050506020204" charset="0"/>
                  </a:rPr>
                  <a:t>ời, v</a:t>
                </a:r>
                <a:r>
                  <a:rPr lang="en-US" altLang="en-US" sz="900">
                    <a:solidFill>
                      <a:schemeClr val="tx1"/>
                    </a:solidFill>
                    <a:latin typeface="UTM Caviar" panose="02040603050506020204" charset="0"/>
                    <a:cs typeface="UTM Caviar" panose="02040603050506020204" charset="0"/>
                  </a:rPr>
                  <a:t>ư</a:t>
                </a:r>
                <a:r>
                  <a:rPr lang="en-US" altLang="en-GB" sz="900">
                    <a:solidFill>
                      <a:schemeClr val="tx1"/>
                    </a:solidFill>
                    <a:latin typeface="UTM Caviar" panose="02040603050506020204" charset="0"/>
                    <a:cs typeface="UTM Caviar" panose="02040603050506020204" charset="0"/>
                  </a:rPr>
                  <a:t>ợt qua hạn chế của ph</a:t>
                </a:r>
                <a:r>
                  <a:rPr lang="en-US" altLang="en-US" sz="900">
                    <a:solidFill>
                      <a:schemeClr val="tx1"/>
                    </a:solidFill>
                    <a:latin typeface="UTM Caviar" panose="02040603050506020204" charset="0"/>
                    <a:cs typeface="UTM Caviar" panose="02040603050506020204" charset="0"/>
                  </a:rPr>
                  <a:t>ươ</a:t>
                </a:r>
                <a:r>
                  <a:rPr lang="en-US" altLang="en-GB" sz="900">
                    <a:solidFill>
                      <a:schemeClr val="tx1"/>
                    </a:solidFill>
                    <a:latin typeface="UTM Caviar" panose="02040603050506020204" charset="0"/>
                    <a:cs typeface="UTM Caviar" panose="02040603050506020204" charset="0"/>
                  </a:rPr>
                  <a:t>ng ph</a:t>
                </a:r>
                <a:r>
                  <a:rPr lang="en-US" altLang="en-US" sz="900">
                    <a:solidFill>
                      <a:schemeClr val="tx1"/>
                    </a:solidFill>
                    <a:latin typeface="UTM Caviar" panose="02040603050506020204" charset="0"/>
                    <a:cs typeface="UTM Caviar" panose="02040603050506020204" charset="0"/>
                  </a:rPr>
                  <a:t>á</a:t>
                </a:r>
                <a:r>
                  <a:rPr lang="en-US" altLang="en-GB" sz="900">
                    <a:solidFill>
                      <a:schemeClr val="tx1"/>
                    </a:solidFill>
                    <a:latin typeface="UTM Caviar" panose="02040603050506020204" charset="0"/>
                    <a:cs typeface="UTM Caviar" panose="02040603050506020204" charset="0"/>
                  </a:rPr>
                  <a:t>p c</a:t>
                </a:r>
                <a:r>
                  <a:rPr lang="en-US" altLang="en-US" sz="900">
                    <a:solidFill>
                      <a:schemeClr val="tx1"/>
                    </a:solidFill>
                    <a:latin typeface="UTM Caviar" panose="02040603050506020204" charset="0"/>
                    <a:cs typeface="UTM Caviar" panose="02040603050506020204" charset="0"/>
                  </a:rPr>
                  <a:t>ũ</a:t>
                </a:r>
                <a:r>
                  <a:rPr lang="en-US" altLang="en-GB" sz="900">
                    <a:solidFill>
                      <a:schemeClr val="tx1"/>
                    </a:solidFill>
                    <a:latin typeface="UTM Caviar" panose="02040603050506020204" charset="0"/>
                    <a:cs typeface="UTM Caviar" panose="02040603050506020204" charset="0"/>
                  </a:rPr>
                  <a:t>.</a:t>
                </a:r>
                <a:endParaRPr lang="en-US" altLang="en-GB" sz="900">
                  <a:solidFill>
                    <a:schemeClr val="tx1"/>
                  </a:solidFill>
                  <a:latin typeface="UTM Caviar" panose="02040603050506020204" charset="0"/>
                  <a:cs typeface="UTM Caviar" panose="02040603050506020204" charset="0"/>
                </a:endParaRPr>
              </a:p>
              <a:p>
                <a:endParaRPr lang="en-US" altLang="en-GB" sz="900">
                  <a:solidFill>
                    <a:schemeClr val="tx1"/>
                  </a:solidFill>
                  <a:latin typeface="UTM Caviar" panose="02040603050506020204" charset="0"/>
                  <a:cs typeface="UTM Caviar" panose="02040603050506020204" charset="0"/>
                </a:endParaRPr>
              </a:p>
              <a:p>
                <a:r>
                  <a:rPr lang="en-US" altLang="en-GB" sz="900">
                    <a:solidFill>
                      <a:schemeClr val="tx1"/>
                    </a:solidFill>
                    <a:latin typeface="UTM Caviar" panose="02040603050506020204" charset="0"/>
                    <a:cs typeface="UTM Caviar" panose="02040603050506020204" charset="0"/>
                  </a:rPr>
                  <a:t>DeepFace ra </a:t>
                </a:r>
                <a:r>
                  <a:rPr lang="en-US" altLang="en-US" sz="900">
                    <a:solidFill>
                      <a:schemeClr val="tx1"/>
                    </a:solidFill>
                    <a:latin typeface="UTM Caviar" panose="02040603050506020204" charset="0"/>
                    <a:cs typeface="UTM Caviar" panose="02040603050506020204" charset="0"/>
                  </a:rPr>
                  <a:t>đ</a:t>
                </a:r>
                <a:r>
                  <a:rPr lang="en-US" altLang="en-GB" sz="900">
                    <a:solidFill>
                      <a:schemeClr val="tx1"/>
                    </a:solidFill>
                    <a:latin typeface="UTM Caviar" panose="02040603050506020204" charset="0"/>
                    <a:cs typeface="UTM Caviar" panose="02040603050506020204" charset="0"/>
                  </a:rPr>
                  <a:t>ời từ một </a:t>
                </a:r>
                <a:r>
                  <a:rPr lang="en-US" altLang="en-US" sz="900">
                    <a:solidFill>
                      <a:schemeClr val="tx1"/>
                    </a:solidFill>
                    <a:latin typeface="UTM Caviar" panose="02040603050506020204" charset="0"/>
                    <a:cs typeface="UTM Caviar" panose="02040603050506020204" charset="0"/>
                  </a:rPr>
                  <a:t>ý</a:t>
                </a:r>
                <a:r>
                  <a:rPr lang="en-US" altLang="en-GB" sz="900">
                    <a:solidFill>
                      <a:schemeClr val="tx1"/>
                    </a:solidFill>
                    <a:latin typeface="UTM Caviar" panose="02040603050506020204" charset="0"/>
                    <a:cs typeface="UTM Caviar" panose="02040603050506020204" charset="0"/>
                  </a:rPr>
                  <a:t> t</a:t>
                </a:r>
                <a:r>
                  <a:rPr lang="en-US" altLang="en-US" sz="900">
                    <a:solidFill>
                      <a:schemeClr val="tx1"/>
                    </a:solidFill>
                    <a:latin typeface="UTM Caviar" panose="02040603050506020204" charset="0"/>
                    <a:cs typeface="UTM Caviar" panose="02040603050506020204" charset="0"/>
                  </a:rPr>
                  <a:t>ư</a:t>
                </a:r>
                <a:r>
                  <a:rPr lang="en-US" altLang="en-GB" sz="900">
                    <a:solidFill>
                      <a:schemeClr val="tx1"/>
                    </a:solidFill>
                    <a:latin typeface="UTM Caviar" panose="02040603050506020204" charset="0"/>
                    <a:cs typeface="UTM Caviar" panose="02040603050506020204" charset="0"/>
                  </a:rPr>
                  <a:t>ởng t</a:t>
                </a:r>
                <a:r>
                  <a:rPr lang="en-US" altLang="en-US" sz="900">
                    <a:solidFill>
                      <a:schemeClr val="tx1"/>
                    </a:solidFill>
                    <a:latin typeface="UTM Caviar" panose="02040603050506020204" charset="0"/>
                    <a:cs typeface="UTM Caviar" panose="02040603050506020204" charset="0"/>
                  </a:rPr>
                  <a:t>á</a:t>
                </a:r>
                <a:r>
                  <a:rPr lang="en-US" altLang="en-GB" sz="900">
                    <a:solidFill>
                      <a:schemeClr val="tx1"/>
                    </a:solidFill>
                    <a:latin typeface="UTM Caviar" panose="02040603050506020204" charset="0"/>
                    <a:cs typeface="UTM Caviar" panose="02040603050506020204" charset="0"/>
                  </a:rPr>
                  <a:t>o bạo: dạy m</a:t>
                </a:r>
                <a:r>
                  <a:rPr lang="en-US" altLang="en-US" sz="900">
                    <a:solidFill>
                      <a:schemeClr val="tx1"/>
                    </a:solidFill>
                    <a:latin typeface="UTM Caviar" panose="02040603050506020204" charset="0"/>
                    <a:cs typeface="UTM Caviar" panose="02040603050506020204" charset="0"/>
                  </a:rPr>
                  <a:t>á</a:t>
                </a:r>
                <a:r>
                  <a:rPr lang="en-US" altLang="en-GB" sz="900">
                    <a:solidFill>
                      <a:schemeClr val="tx1"/>
                    </a:solidFill>
                    <a:latin typeface="UTM Caviar" panose="02040603050506020204" charset="0"/>
                    <a:cs typeface="UTM Caviar" panose="02040603050506020204" charset="0"/>
                  </a:rPr>
                  <a:t>y t</a:t>
                </a:r>
                <a:r>
                  <a:rPr lang="en-US" altLang="en-US" sz="900">
                    <a:solidFill>
                      <a:schemeClr val="tx1"/>
                    </a:solidFill>
                    <a:latin typeface="UTM Caviar" panose="02040603050506020204" charset="0"/>
                    <a:cs typeface="UTM Caviar" panose="02040603050506020204" charset="0"/>
                  </a:rPr>
                  <a:t>í</a:t>
                </a:r>
                <a:r>
                  <a:rPr lang="en-US" altLang="en-GB" sz="900">
                    <a:solidFill>
                      <a:schemeClr val="tx1"/>
                    </a:solidFill>
                    <a:latin typeface="UTM Caviar" panose="02040603050506020204" charset="0"/>
                    <a:cs typeface="UTM Caviar" panose="02040603050506020204" charset="0"/>
                  </a:rPr>
                  <a:t>nh học nh</a:t>
                </a:r>
                <a:r>
                  <a:rPr lang="en-US" altLang="en-US" sz="900">
                    <a:solidFill>
                      <a:schemeClr val="tx1"/>
                    </a:solidFill>
                    <a:latin typeface="UTM Caviar" panose="02040603050506020204" charset="0"/>
                    <a:cs typeface="UTM Caviar" panose="02040603050506020204" charset="0"/>
                  </a:rPr>
                  <a:t>ư</a:t>
                </a:r>
                <a:r>
                  <a:rPr lang="en-US" altLang="en-GB" sz="900">
                    <a:solidFill>
                      <a:schemeClr val="tx1"/>
                    </a:solidFill>
                    <a:latin typeface="UTM Caviar" panose="02040603050506020204" charset="0"/>
                    <a:cs typeface="UTM Caviar" panose="02040603050506020204" charset="0"/>
                  </a:rPr>
                  <a:t> con ng</a:t>
                </a:r>
                <a:r>
                  <a:rPr lang="en-US" altLang="en-US" sz="900">
                    <a:solidFill>
                      <a:schemeClr val="tx1"/>
                    </a:solidFill>
                    <a:latin typeface="UTM Caviar" panose="02040603050506020204" charset="0"/>
                    <a:cs typeface="UTM Caviar" panose="02040603050506020204" charset="0"/>
                  </a:rPr>
                  <a:t>ư</a:t>
                </a:r>
                <a:r>
                  <a:rPr lang="en-US" altLang="en-GB" sz="900">
                    <a:solidFill>
                      <a:schemeClr val="tx1"/>
                    </a:solidFill>
                    <a:latin typeface="UTM Caviar" panose="02040603050506020204" charset="0"/>
                    <a:cs typeface="UTM Caviar" panose="02040603050506020204" charset="0"/>
                  </a:rPr>
                  <a:t>ời bằng c</a:t>
                </a:r>
                <a:r>
                  <a:rPr lang="en-US" altLang="en-US" sz="900">
                    <a:solidFill>
                      <a:schemeClr val="tx1"/>
                    </a:solidFill>
                    <a:latin typeface="UTM Caviar" panose="02040603050506020204" charset="0"/>
                    <a:cs typeface="UTM Caviar" panose="02040603050506020204" charset="0"/>
                  </a:rPr>
                  <a:t>á</a:t>
                </a:r>
                <a:r>
                  <a:rPr lang="en-US" altLang="en-GB" sz="900">
                    <a:solidFill>
                      <a:schemeClr val="tx1"/>
                    </a:solidFill>
                    <a:latin typeface="UTM Caviar" panose="02040603050506020204" charset="0"/>
                    <a:cs typeface="UTM Caviar" panose="02040603050506020204" charset="0"/>
                  </a:rPr>
                  <a:t>ch cho n</a:t>
                </a:r>
                <a:r>
                  <a:rPr lang="en-US" altLang="en-US" sz="900">
                    <a:solidFill>
                      <a:schemeClr val="tx1"/>
                    </a:solidFill>
                    <a:latin typeface="UTM Caviar" panose="02040603050506020204" charset="0"/>
                    <a:cs typeface="UTM Caviar" panose="02040603050506020204" charset="0"/>
                  </a:rPr>
                  <a:t>ó</a:t>
                </a:r>
                <a:r>
                  <a:rPr lang="en-US" altLang="en-GB" sz="900">
                    <a:solidFill>
                      <a:schemeClr val="tx1"/>
                    </a:solidFill>
                    <a:latin typeface="UTM Caviar" panose="02040603050506020204" charset="0"/>
                    <a:cs typeface="UTM Caviar" panose="02040603050506020204" charset="0"/>
                  </a:rPr>
                  <a:t> "tiếp x</a:t>
                </a:r>
                <a:r>
                  <a:rPr lang="en-US" altLang="en-US" sz="900">
                    <a:solidFill>
                      <a:schemeClr val="tx1"/>
                    </a:solidFill>
                    <a:latin typeface="UTM Caviar" panose="02040603050506020204" charset="0"/>
                    <a:cs typeface="UTM Caviar" panose="02040603050506020204" charset="0"/>
                  </a:rPr>
                  <a:t>ú</a:t>
                </a:r>
                <a:r>
                  <a:rPr lang="en-US" altLang="en-GB" sz="900">
                    <a:solidFill>
                      <a:schemeClr val="tx1"/>
                    </a:solidFill>
                    <a:latin typeface="UTM Caviar" panose="02040603050506020204" charset="0"/>
                    <a:cs typeface="UTM Caviar" panose="02040603050506020204" charset="0"/>
                  </a:rPr>
                  <a:t>c" với hàng triệu khuôn mặt. Hệ thống sử dụng mạng n</a:t>
                </a:r>
                <a:r>
                  <a:rPr lang="en-US" altLang="en-US" sz="900">
                    <a:solidFill>
                      <a:schemeClr val="tx1"/>
                    </a:solidFill>
                    <a:latin typeface="UTM Caviar" panose="02040603050506020204" charset="0"/>
                    <a:cs typeface="UTM Caviar" panose="02040603050506020204" charset="0"/>
                  </a:rPr>
                  <a:t>ơ</a:t>
                </a:r>
                <a:r>
                  <a:rPr lang="en-US" altLang="en-GB" sz="900">
                    <a:solidFill>
                      <a:schemeClr val="tx1"/>
                    </a:solidFill>
                    <a:latin typeface="UTM Caviar" panose="02040603050506020204" charset="0"/>
                    <a:cs typeface="UTM Caviar" panose="02040603050506020204" charset="0"/>
                  </a:rPr>
                  <a:t>-ron s</a:t>
                </a:r>
                <a:r>
                  <a:rPr lang="en-US" altLang="en-US" sz="900">
                    <a:solidFill>
                      <a:schemeClr val="tx1"/>
                    </a:solidFill>
                    <a:latin typeface="UTM Caviar" panose="02040603050506020204" charset="0"/>
                    <a:cs typeface="UTM Caviar" panose="02040603050506020204" charset="0"/>
                  </a:rPr>
                  <a:t>â</a:t>
                </a:r>
                <a:r>
                  <a:rPr lang="en-US" altLang="en-GB" sz="900">
                    <a:solidFill>
                      <a:schemeClr val="tx1"/>
                    </a:solidFill>
                    <a:latin typeface="UTM Caviar" panose="02040603050506020204" charset="0"/>
                    <a:cs typeface="UTM Caviar" panose="02040603050506020204" charset="0"/>
                  </a:rPr>
                  <a:t>u (CNN) </a:t>
                </a:r>
                <a:r>
                  <a:rPr lang="en-US" altLang="en-US" sz="900">
                    <a:solidFill>
                      <a:schemeClr val="tx1"/>
                    </a:solidFill>
                    <a:latin typeface="UTM Caviar" panose="02040603050506020204" charset="0"/>
                    <a:cs typeface="UTM Caviar" panose="02040603050506020204" charset="0"/>
                  </a:rPr>
                  <a:t>đ</a:t>
                </a:r>
                <a:r>
                  <a:rPr lang="en-US" altLang="en-GB" sz="900">
                    <a:solidFill>
                      <a:schemeClr val="tx1"/>
                    </a:solidFill>
                    <a:latin typeface="UTM Caviar" panose="02040603050506020204" charset="0"/>
                    <a:cs typeface="UTM Caviar" panose="02040603050506020204" charset="0"/>
                  </a:rPr>
                  <a:t>ể tự </a:t>
                </a:r>
                <a:r>
                  <a:rPr lang="en-US" altLang="en-US" sz="900">
                    <a:solidFill>
                      <a:schemeClr val="tx1"/>
                    </a:solidFill>
                    <a:latin typeface="UTM Caviar" panose="02040603050506020204" charset="0"/>
                    <a:cs typeface="UTM Caviar" panose="02040603050506020204" charset="0"/>
                  </a:rPr>
                  <a:t>đ</a:t>
                </a:r>
                <a:r>
                  <a:rPr lang="en-US" altLang="en-GB" sz="900">
                    <a:solidFill>
                      <a:schemeClr val="tx1"/>
                    </a:solidFill>
                    <a:latin typeface="UTM Caviar" panose="02040603050506020204" charset="0"/>
                    <a:cs typeface="UTM Caviar" panose="02040603050506020204" charset="0"/>
                  </a:rPr>
                  <a:t>ộng tr</a:t>
                </a:r>
                <a:r>
                  <a:rPr lang="en-US" altLang="en-US" sz="900">
                    <a:solidFill>
                      <a:schemeClr val="tx1"/>
                    </a:solidFill>
                    <a:latin typeface="UTM Caviar" panose="02040603050506020204" charset="0"/>
                    <a:cs typeface="UTM Caviar" panose="02040603050506020204" charset="0"/>
                  </a:rPr>
                  <a:t>í</a:t>
                </a:r>
                <a:r>
                  <a:rPr lang="en-US" altLang="en-GB" sz="900">
                    <a:solidFill>
                      <a:schemeClr val="tx1"/>
                    </a:solidFill>
                    <a:latin typeface="UTM Caviar" panose="02040603050506020204" charset="0"/>
                    <a:cs typeface="UTM Caviar" panose="02040603050506020204" charset="0"/>
                  </a:rPr>
                  <a:t>ch xuất những </a:t>
                </a:r>
                <a:r>
                  <a:rPr lang="en-US" altLang="en-US" sz="900">
                    <a:solidFill>
                      <a:schemeClr val="tx1"/>
                    </a:solidFill>
                    <a:latin typeface="UTM Caviar" panose="02040603050506020204" charset="0"/>
                    <a:cs typeface="UTM Caviar" panose="02040603050506020204" charset="0"/>
                  </a:rPr>
                  <a:t>đ</a:t>
                </a:r>
                <a:r>
                  <a:rPr lang="en-US" altLang="en-GB" sz="900">
                    <a:solidFill>
                      <a:schemeClr val="tx1"/>
                    </a:solidFill>
                    <a:latin typeface="UTM Caviar" panose="02040603050506020204" charset="0"/>
                    <a:cs typeface="UTM Caviar" panose="02040603050506020204" charset="0"/>
                  </a:rPr>
                  <a:t>ặc tr</a:t>
                </a:r>
                <a:r>
                  <a:rPr lang="en-US" altLang="en-US" sz="900">
                    <a:solidFill>
                      <a:schemeClr val="tx1"/>
                    </a:solidFill>
                    <a:latin typeface="UTM Caviar" panose="02040603050506020204" charset="0"/>
                    <a:cs typeface="UTM Caviar" panose="02040603050506020204" charset="0"/>
                  </a:rPr>
                  <a:t>ư</a:t>
                </a:r>
                <a:r>
                  <a:rPr lang="en-US" altLang="en-GB" sz="900">
                    <a:solidFill>
                      <a:schemeClr val="tx1"/>
                    </a:solidFill>
                    <a:latin typeface="UTM Caviar" panose="02040603050506020204" charset="0"/>
                    <a:cs typeface="UTM Caviar" panose="02040603050506020204" charset="0"/>
                  </a:rPr>
                  <a:t>ng tinh tế, tạo ra "dấu v</a:t>
                </a:r>
                <a:r>
                  <a:rPr lang="en-US" altLang="en-US" sz="900">
                    <a:solidFill>
                      <a:schemeClr val="tx1"/>
                    </a:solidFill>
                    <a:latin typeface="UTM Caviar" panose="02040603050506020204" charset="0"/>
                    <a:cs typeface="UTM Caviar" panose="02040603050506020204" charset="0"/>
                  </a:rPr>
                  <a:t>â</a:t>
                </a:r>
                <a:r>
                  <a:rPr lang="en-US" altLang="en-GB" sz="900">
                    <a:solidFill>
                      <a:schemeClr val="tx1"/>
                    </a:solidFill>
                    <a:latin typeface="UTM Caviar" panose="02040603050506020204" charset="0"/>
                    <a:cs typeface="UTM Caviar" panose="02040603050506020204" charset="0"/>
                  </a:rPr>
                  <a:t>n tay" số h</a:t>
                </a:r>
                <a:r>
                  <a:rPr lang="en-US" altLang="en-US" sz="900">
                    <a:solidFill>
                      <a:schemeClr val="tx1"/>
                    </a:solidFill>
                    <a:latin typeface="UTM Caviar" panose="02040603050506020204" charset="0"/>
                    <a:cs typeface="UTM Caviar" panose="02040603050506020204" charset="0"/>
                  </a:rPr>
                  <a:t>ó</a:t>
                </a:r>
                <a:r>
                  <a:rPr lang="en-US" altLang="en-GB" sz="900">
                    <a:solidFill>
                      <a:schemeClr val="tx1"/>
                    </a:solidFill>
                    <a:latin typeface="UTM Caviar" panose="02040603050506020204" charset="0"/>
                    <a:cs typeface="UTM Caviar" panose="02040603050506020204" charset="0"/>
                  </a:rPr>
                  <a:t>a cho mỗi khuôn mặt.</a:t>
                </a:r>
                <a:endParaRPr lang="en-US" altLang="en-GB" sz="900">
                  <a:solidFill>
                    <a:schemeClr val="tx1"/>
                  </a:solidFill>
                  <a:latin typeface="UTM Caviar" panose="02040603050506020204" charset="0"/>
                  <a:cs typeface="UTM Caviar" panose="02040603050506020204" charset="0"/>
                </a:endParaRPr>
              </a:p>
            </p:txBody>
          </p:sp>
          <p:sp>
            <p:nvSpPr>
              <p:cNvPr id="124" name="Text Box 123"/>
              <p:cNvSpPr txBox="1"/>
              <p:nvPr>
                <p:custDataLst>
                  <p:tags r:id="rId29"/>
                </p:custDataLst>
              </p:nvPr>
            </p:nvSpPr>
            <p:spPr>
              <a:xfrm>
                <a:off x="8317" y="6305"/>
                <a:ext cx="796" cy="367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p>
                <a:r>
                  <a:rPr lang="vi-VN" altLang="en-US" sz="1000" b="1">
                    <a:solidFill>
                      <a:schemeClr val="tx1"/>
                    </a:solidFill>
                    <a:latin typeface="UTM Caviar" panose="02040603050506020204" charset="0"/>
                    <a:cs typeface="UTM Caviar" panose="02040603050506020204" charset="0"/>
                  </a:rPr>
                  <a:t>201</a:t>
                </a:r>
                <a:r>
                  <a:rPr lang="vi-VN" altLang="en-US" sz="1000" b="1">
                    <a:solidFill>
                      <a:schemeClr val="tx1"/>
                    </a:solidFill>
                    <a:latin typeface="UTM Caviar" panose="02040603050506020204" charset="0"/>
                    <a:cs typeface="UTM Caviar" panose="02040603050506020204" charset="0"/>
                  </a:rPr>
                  <a:t>5</a:t>
                </a:r>
                <a:endParaRPr lang="vi-VN" altLang="en-US" sz="1000" b="1">
                  <a:solidFill>
                    <a:schemeClr val="tx1"/>
                  </a:solidFill>
                  <a:latin typeface="UTM Caviar" panose="02040603050506020204" charset="0"/>
                  <a:cs typeface="UTM Caviar" panose="02040603050506020204" charset="0"/>
                </a:endParaRPr>
              </a:p>
              <a:p>
                <a:endParaRPr lang="vi-VN" altLang="en-US" sz="1000" b="1">
                  <a:solidFill>
                    <a:schemeClr val="tx1"/>
                  </a:solidFill>
                  <a:latin typeface="UTM Caviar" panose="02040603050506020204" charset="0"/>
                  <a:cs typeface="UTM Caviar" panose="02040603050506020204" charset="0"/>
                </a:endParaRPr>
              </a:p>
            </p:txBody>
          </p:sp>
        </p:grpSp>
      </p:grpSp>
      <p:sp>
        <p:nvSpPr>
          <p:cNvPr id="2" name="Oval 1"/>
          <p:cNvSpPr/>
          <p:nvPr/>
        </p:nvSpPr>
        <p:spPr>
          <a:xfrm>
            <a:off x="10700385" y="3799840"/>
            <a:ext cx="182880" cy="18288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GB" altLang="en-US">
              <a:solidFill>
                <a:schemeClr val="tx1"/>
              </a:solidFill>
              <a:latin typeface="UTM Caviar" panose="02040603050506020204" charset="0"/>
              <a:cs typeface="UTM Caviar" panose="02040603050506020204" charset="0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p>
            <a:fld id="{B3561BA9-CDCF-4958-B8AB-66F3BF063E13}" type="slidenum">
              <a:rPr lang="en-US" smtClean="0"/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vi-VN" altLang="en-GB"/>
              <a:t>1. Giới </a:t>
            </a:r>
            <a:r>
              <a:rPr lang="vi-VN" altLang="en-GB"/>
              <a:t>thiệu</a:t>
            </a:r>
            <a:endParaRPr lang="vi-VN" altLang="en-GB"/>
          </a:p>
        </p:txBody>
      </p:sp>
      <p:pic>
        <p:nvPicPr>
          <p:cNvPr id="112" name="Picture 1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11780" y="1396365"/>
            <a:ext cx="5340350" cy="463740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vi-VN" altLang="en-GB"/>
              <a:t>Struct </a:t>
            </a:r>
            <a:r>
              <a:rPr lang="vi-VN" altLang="en-GB"/>
              <a:t>Pipeline</a:t>
            </a:r>
            <a:endParaRPr lang="vi-VN" altLang="en-GB"/>
          </a:p>
        </p:txBody>
      </p:sp>
      <p:sp>
        <p:nvSpPr>
          <p:cNvPr id="6" name="Text Box 5"/>
          <p:cNvSpPr txBox="1"/>
          <p:nvPr/>
        </p:nvSpPr>
        <p:spPr>
          <a:xfrm>
            <a:off x="2556510" y="282892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en-GB" alt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1930" y="1108710"/>
            <a:ext cx="5753100" cy="527685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336040" y="1297305"/>
            <a:ext cx="9519920" cy="4721860"/>
          </a:xfrm>
        </p:spPr>
        <p:txBody>
          <a:bodyPr/>
          <a:p>
            <a:pPr marL="0" indent="0">
              <a:buNone/>
            </a:pPr>
            <a:r>
              <a:rPr lang="vi-VN" altLang="en-GB" b="1"/>
              <a:t>1. Giới </a:t>
            </a:r>
            <a:r>
              <a:rPr lang="vi-VN" altLang="en-GB" b="1"/>
              <a:t>thiệu</a:t>
            </a:r>
            <a:endParaRPr lang="vi-VN" altLang="en-GB" b="1"/>
          </a:p>
          <a:p>
            <a:pPr marL="0" indent="0">
              <a:buNone/>
            </a:pPr>
            <a:r>
              <a:rPr lang="vi-VN" altLang="en-GB" b="1"/>
              <a:t>2. FaceNe</a:t>
            </a:r>
            <a:r>
              <a:rPr lang="vi-VN" altLang="en-GB" b="1"/>
              <a:t>t</a:t>
            </a:r>
            <a:endParaRPr lang="vi-VN" altLang="en-GB" b="1"/>
          </a:p>
          <a:p>
            <a:pPr lvl="1"/>
            <a:r>
              <a:rPr lang="vi-VN" altLang="en-GB"/>
              <a:t>2.1 FaceNet_</a:t>
            </a:r>
            <a:r>
              <a:rPr lang="vi-VN" altLang="en-GB"/>
              <a:t>Lecture</a:t>
            </a:r>
            <a:endParaRPr lang="vi-VN" altLang="en-GB"/>
          </a:p>
          <a:p>
            <a:pPr lvl="1"/>
            <a:r>
              <a:rPr lang="vi-VN" altLang="en-GB"/>
              <a:t>2.2 Facenet_</a:t>
            </a:r>
            <a:r>
              <a:rPr lang="vi-VN" altLang="en-GB"/>
              <a:t>SampleCode</a:t>
            </a:r>
            <a:endParaRPr lang="vi-VN" altLang="en-GB"/>
          </a:p>
          <a:p>
            <a:pPr marL="0" lvl="0" indent="0">
              <a:buNone/>
            </a:pPr>
            <a:r>
              <a:rPr lang="vi-VN" altLang="en-GB" b="1"/>
              <a:t>3. </a:t>
            </a:r>
            <a:r>
              <a:rPr lang="vi-VN" altLang="en-GB" b="1"/>
              <a:t>MTCNN</a:t>
            </a:r>
            <a:endParaRPr lang="vi-VN" altLang="en-GB" b="1"/>
          </a:p>
          <a:p>
            <a:pPr lvl="1"/>
            <a:r>
              <a:rPr lang="vi-VN" altLang="en-GB"/>
              <a:t>3.1 MTCNN_</a:t>
            </a:r>
            <a:r>
              <a:rPr lang="vi-VN" altLang="en-GB"/>
              <a:t>SampleCode</a:t>
            </a:r>
            <a:endParaRPr lang="vi-VN" altLang="en-GB"/>
          </a:p>
          <a:p>
            <a:pPr marL="0" lvl="0" indent="0">
              <a:buNone/>
            </a:pPr>
            <a:r>
              <a:rPr lang="vi-VN" altLang="en-GB" b="1"/>
              <a:t>4. </a:t>
            </a:r>
            <a:r>
              <a:rPr lang="vi-VN" altLang="en-GB" b="1"/>
              <a:t>SVM</a:t>
            </a:r>
            <a:endParaRPr lang="vi-VN" altLang="en-GB" b="1"/>
          </a:p>
          <a:p>
            <a:pPr lvl="1"/>
            <a:r>
              <a:rPr lang="vi-VN" altLang="en-GB"/>
              <a:t>4.1 SVM_</a:t>
            </a:r>
            <a:r>
              <a:rPr lang="vi-VN" altLang="en-GB"/>
              <a:t>Lecture</a:t>
            </a:r>
            <a:endParaRPr lang="vi-VN" altLang="en-GB"/>
          </a:p>
          <a:p>
            <a:pPr lvl="1"/>
            <a:r>
              <a:rPr lang="vi-VN" altLang="en-GB"/>
              <a:t>4.2 SVM_</a:t>
            </a:r>
            <a:r>
              <a:rPr lang="vi-VN" altLang="en-GB"/>
              <a:t>SampleCode</a:t>
            </a:r>
            <a:endParaRPr lang="vi-VN" altLang="en-GB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vi-VN" altLang="en-GB" sz="3200"/>
              <a:t>Nội dung chính</a:t>
            </a:r>
            <a:endParaRPr lang="vi-VN" altLang="en-GB" sz="32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ext Box 4"/>
          <p:cNvSpPr txBox="1"/>
          <p:nvPr/>
        </p:nvSpPr>
        <p:spPr>
          <a:xfrm>
            <a:off x="2575560" y="2227580"/>
            <a:ext cx="7791450" cy="25965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vi-VN" altLang="en-GB" sz="8800">
                <a:solidFill>
                  <a:schemeClr val="accent1">
                    <a:lumMod val="50000"/>
                  </a:schemeClr>
                </a:solidFill>
                <a:latin typeface="UTM Caviar" panose="02040603050506020204" charset="0"/>
                <a:cs typeface="UTM Caviar" panose="02040603050506020204" charset="0"/>
              </a:rPr>
              <a:t>2. </a:t>
            </a:r>
            <a:r>
              <a:rPr lang="vi-VN" altLang="en-GB" sz="8800">
                <a:solidFill>
                  <a:schemeClr val="accent1">
                    <a:lumMod val="50000"/>
                  </a:schemeClr>
                </a:solidFill>
                <a:latin typeface="UTM Caviar" panose="02040603050506020204" charset="0"/>
                <a:cs typeface="UTM Caviar" panose="02040603050506020204" charset="0"/>
              </a:rPr>
              <a:t>FaceNet</a:t>
            </a:r>
            <a:endParaRPr lang="vi-VN" altLang="en-GB" sz="8800">
              <a:solidFill>
                <a:schemeClr val="accent1">
                  <a:lumMod val="50000"/>
                </a:schemeClr>
              </a:solidFill>
              <a:latin typeface="UTM Caviar" panose="02040603050506020204" charset="0"/>
              <a:cs typeface="UTM Caviar" panose="02040603050506020204" charset="0"/>
            </a:endParaRPr>
          </a:p>
        </p:txBody>
      </p:sp>
      <p:sp>
        <p:nvSpPr>
          <p:cNvPr id="2" name="Rectangles 1"/>
          <p:cNvSpPr/>
          <p:nvPr/>
        </p:nvSpPr>
        <p:spPr>
          <a:xfrm>
            <a:off x="75565" y="727710"/>
            <a:ext cx="11965940" cy="4889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GB" alt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vi-VN" altLang="en-GB"/>
              <a:t>2.</a:t>
            </a:r>
            <a:r>
              <a:rPr lang="vi-VN" altLang="en-GB"/>
              <a:t>1 FaceNet_</a:t>
            </a:r>
            <a:r>
              <a:rPr lang="vi-VN" altLang="en-GB"/>
              <a:t>Lecture</a:t>
            </a:r>
            <a:endParaRPr lang="vi-VN" alt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70990" y="2850515"/>
            <a:ext cx="8688705" cy="1553845"/>
          </a:xfrm>
          <a:prstGeom prst="rect">
            <a:avLst/>
          </a:prstGeom>
        </p:spPr>
      </p:pic>
      <p:sp>
        <p:nvSpPr>
          <p:cNvPr id="14" name="Text Box 13"/>
          <p:cNvSpPr txBox="1"/>
          <p:nvPr/>
        </p:nvSpPr>
        <p:spPr>
          <a:xfrm>
            <a:off x="3968115" y="2155190"/>
            <a:ext cx="23882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GB"/>
              <a:t>Deep Neural Network</a:t>
            </a:r>
            <a:endParaRPr lang="en-US" altLang="en-GB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5050155" y="2690495"/>
            <a:ext cx="106045" cy="3606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7" name="Text Box 16"/>
          <p:cNvSpPr txBox="1"/>
          <p:nvPr/>
        </p:nvSpPr>
        <p:spPr>
          <a:xfrm>
            <a:off x="4561840" y="5258435"/>
            <a:ext cx="22078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>
                <a:hlinkClick r:id="rId2" action="ppaction://hlinkfile"/>
              </a:rPr>
              <a:t>Triplot Less</a:t>
            </a:r>
            <a:r>
              <a:rPr lang="en-US" altLang="en-US"/>
              <a:t> ???</a:t>
            </a:r>
            <a:endParaRPr lang="en-US" altLang="en-US"/>
          </a:p>
        </p:txBody>
      </p:sp>
      <p:sp>
        <p:nvSpPr>
          <p:cNvPr id="18" name="Text Box 17"/>
          <p:cNvSpPr txBox="1"/>
          <p:nvPr/>
        </p:nvSpPr>
        <p:spPr>
          <a:xfrm>
            <a:off x="4344035" y="5831205"/>
            <a:ext cx="18472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>
                <a:hlinkClick r:id="rId3" action="ppaction://hlinkfile"/>
              </a:rPr>
              <a:t>FaceNet paper</a:t>
            </a:r>
            <a:endParaRPr lang="en-US" alt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vi-VN" altLang="en-GB"/>
              <a:t>2.</a:t>
            </a:r>
            <a:r>
              <a:rPr lang="vi-VN" altLang="en-GB"/>
              <a:t>2 Facenet_</a:t>
            </a:r>
            <a:r>
              <a:rPr lang="vi-VN" altLang="en-GB"/>
              <a:t>SampleCode</a:t>
            </a:r>
            <a:endParaRPr lang="vi-VN" alt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19040" y="1045845"/>
            <a:ext cx="5604510" cy="5184775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1951355" y="3776345"/>
            <a:ext cx="16770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vi-VN" altLang="en-US">
                <a:latin typeface="UTM Caviar" panose="02040603050506020204" charset="0"/>
                <a:cs typeface="UTM Caviar" panose="02040603050506020204" charset="0"/>
                <a:hlinkClick r:id="rId2" action="ppaction://hlinkfile"/>
              </a:rPr>
              <a:t>SampleCode</a:t>
            </a:r>
            <a:endParaRPr lang="vi-VN" altLang="en-US">
              <a:latin typeface="UTM Caviar" panose="02040603050506020204" charset="0"/>
              <a:cs typeface="UTM Caviar" panose="02040603050506020204" charset="0"/>
              <a:hlinkClick r:id="rId2" action="ppaction://hlinkfile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1463675" y="2040255"/>
            <a:ext cx="4328795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vi-VN" altLang="en-GB" sz="3200">
                <a:solidFill>
                  <a:schemeClr val="accent1">
                    <a:lumMod val="50000"/>
                  </a:schemeClr>
                </a:solidFill>
                <a:latin typeface="UTM Caviar" panose="02040603050506020204" charset="0"/>
                <a:cs typeface="UTM Caviar" panose="02040603050506020204" charset="0"/>
              </a:rPr>
              <a:t>Here to do something :))</a:t>
            </a:r>
            <a:endParaRPr lang="vi-VN" altLang="en-GB" sz="3200">
              <a:solidFill>
                <a:schemeClr val="accent1">
                  <a:lumMod val="50000"/>
                </a:schemeClr>
              </a:solidFill>
              <a:latin typeface="UTM Caviar" panose="02040603050506020204" charset="0"/>
              <a:cs typeface="UTM Caviar" panose="02040603050506020204" charset="0"/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2683510" y="3157855"/>
            <a:ext cx="21590" cy="47752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ext Box 4"/>
          <p:cNvSpPr txBox="1"/>
          <p:nvPr/>
        </p:nvSpPr>
        <p:spPr>
          <a:xfrm>
            <a:off x="2825115" y="2227580"/>
            <a:ext cx="7791450" cy="25965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vi-VN" altLang="en-GB" sz="8800">
                <a:solidFill>
                  <a:schemeClr val="accent1">
                    <a:lumMod val="50000"/>
                  </a:schemeClr>
                </a:solidFill>
                <a:latin typeface="UTM Caviar" panose="02040603050506020204" charset="0"/>
                <a:cs typeface="UTM Caviar" panose="02040603050506020204" charset="0"/>
              </a:rPr>
              <a:t>3. </a:t>
            </a:r>
            <a:r>
              <a:rPr lang="vi-VN" altLang="en-GB" sz="8800">
                <a:solidFill>
                  <a:schemeClr val="accent1">
                    <a:lumMod val="50000"/>
                  </a:schemeClr>
                </a:solidFill>
                <a:latin typeface="UTM Caviar" panose="02040603050506020204" charset="0"/>
                <a:cs typeface="UTM Caviar" panose="02040603050506020204" charset="0"/>
              </a:rPr>
              <a:t>MTCNN</a:t>
            </a:r>
            <a:endParaRPr lang="vi-VN" altLang="en-GB" sz="8800">
              <a:solidFill>
                <a:schemeClr val="accent1">
                  <a:lumMod val="50000"/>
                </a:schemeClr>
              </a:solidFill>
              <a:latin typeface="UTM Caviar" panose="02040603050506020204" charset="0"/>
              <a:cs typeface="UTM Caviar" panose="02040603050506020204" charset="0"/>
            </a:endParaRPr>
          </a:p>
        </p:txBody>
      </p:sp>
      <p:sp>
        <p:nvSpPr>
          <p:cNvPr id="2" name="Rectangles 1"/>
          <p:cNvSpPr/>
          <p:nvPr/>
        </p:nvSpPr>
        <p:spPr>
          <a:xfrm>
            <a:off x="75565" y="727710"/>
            <a:ext cx="11965940" cy="4889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GB" alt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altLang="en-US"/>
              <a:t>3.</a:t>
            </a:r>
            <a:r>
              <a:rPr lang="vi-VN" altLang="en-US"/>
              <a:t>1 MTCNN_SampleCode</a:t>
            </a:r>
            <a:endParaRPr lang="vi-VN" altLang="en-US"/>
          </a:p>
        </p:txBody>
      </p:sp>
      <p:sp>
        <p:nvSpPr>
          <p:cNvPr id="4" name="Text Box 3"/>
          <p:cNvSpPr txBox="1"/>
          <p:nvPr>
            <p:custDataLst>
              <p:tags r:id="rId1"/>
            </p:custDataLst>
          </p:nvPr>
        </p:nvSpPr>
        <p:spPr>
          <a:xfrm>
            <a:off x="737870" y="2659380"/>
            <a:ext cx="4382770" cy="922020"/>
          </a:xfrm>
          <a:prstGeom prst="rect">
            <a:avLst/>
          </a:prstGeom>
          <a:noFill/>
        </p:spPr>
        <p:txBody>
          <a:bodyPr wrap="square" rtlCol="0">
            <a:normAutofit/>
          </a:bodyPr>
          <a:p>
            <a:pPr>
              <a:lnSpc>
                <a:spcPct val="170000"/>
              </a:lnSpc>
            </a:pPr>
            <a:r>
              <a:rPr lang="vi-VN" altLang="en-GB" sz="2400">
                <a:solidFill>
                  <a:schemeClr val="tx1"/>
                </a:solidFill>
                <a:latin typeface="UTM Caviar" panose="02040603050506020204" charset="0"/>
                <a:cs typeface="UTM Caviar" panose="02040603050506020204" charset="0"/>
              </a:rPr>
              <a:t>Các bạn hãy thử code này:</a:t>
            </a:r>
            <a:endParaRPr lang="vi-VN" altLang="en-GB" sz="2400">
              <a:solidFill>
                <a:schemeClr val="tx1"/>
              </a:solidFill>
              <a:latin typeface="UTM Caviar" panose="02040603050506020204" charset="0"/>
              <a:cs typeface="UTM Caviar" panose="02040603050506020204" charset="0"/>
            </a:endParaRPr>
          </a:p>
        </p:txBody>
      </p:sp>
      <p:sp>
        <p:nvSpPr>
          <p:cNvPr id="5" name="Text Box 4"/>
          <p:cNvSpPr txBox="1"/>
          <p:nvPr>
            <p:custDataLst>
              <p:tags r:id="rId2"/>
            </p:custDataLst>
          </p:nvPr>
        </p:nvSpPr>
        <p:spPr>
          <a:xfrm>
            <a:off x="1576705" y="3429000"/>
            <a:ext cx="2348865" cy="6451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vi-VN" altLang="en-US" sz="2400">
                <a:solidFill>
                  <a:schemeClr val="tx1"/>
                </a:solidFill>
                <a:latin typeface="UTM Caviar" panose="02040603050506020204" charset="0"/>
                <a:cs typeface="UTM Caviar" panose="02040603050506020204" charset="0"/>
                <a:hlinkClick r:id="rId3" action="ppaction://hlinkfile"/>
              </a:rPr>
              <a:t>Sample_code</a:t>
            </a:r>
            <a:endParaRPr lang="vi-VN" altLang="en-US" sz="2400">
              <a:solidFill>
                <a:schemeClr val="tx1"/>
              </a:solidFill>
              <a:latin typeface="UTM Caviar" panose="02040603050506020204" charset="0"/>
              <a:cs typeface="UTM Caviar" panose="02040603050506020204" charset="0"/>
              <a:hlinkClick r:id="rId3" action="ppaction://hlinkfile"/>
            </a:endParaRPr>
          </a:p>
        </p:txBody>
      </p:sp>
      <p:pic>
        <p:nvPicPr>
          <p:cNvPr id="12" name="Picture 1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5542915" y="1675130"/>
            <a:ext cx="4277995" cy="3876675"/>
          </a:xfrm>
          <a:prstGeom prst="rect">
            <a:avLst/>
          </a:prstGeom>
        </p:spPr>
      </p:pic>
      <p:sp>
        <p:nvSpPr>
          <p:cNvPr id="14" name="Text Box 13"/>
          <p:cNvSpPr txBox="1"/>
          <p:nvPr>
            <p:custDataLst>
              <p:tags r:id="rId6"/>
            </p:custDataLst>
          </p:nvPr>
        </p:nvSpPr>
        <p:spPr>
          <a:xfrm>
            <a:off x="426720" y="4074160"/>
            <a:ext cx="4931410" cy="6451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vi-VN" altLang="en-GB" sz="2400">
                <a:solidFill>
                  <a:schemeClr val="tx1"/>
                </a:solidFill>
                <a:latin typeface="UTM Caviar" panose="02040603050506020204" charset="0"/>
                <a:cs typeface="UTM Caviar" panose="02040603050506020204" charset="0"/>
              </a:rPr>
              <a:t>Hãy thử làm với ảnh của mình :&gt;&gt;</a:t>
            </a:r>
            <a:endParaRPr lang="vi-VN" altLang="en-GB" sz="2400">
              <a:solidFill>
                <a:schemeClr val="tx1"/>
              </a:solidFill>
              <a:latin typeface="UTM Caviar" panose="02040603050506020204" charset="0"/>
              <a:cs typeface="UTM Caviar" panose="02040603050506020204" charset="0"/>
            </a:endParaRPr>
          </a:p>
          <a:p>
            <a:endParaRPr lang="vi-VN" altLang="en-GB" sz="2400">
              <a:solidFill>
                <a:schemeClr val="tx1"/>
              </a:solidFill>
              <a:latin typeface="UTM Caviar" panose="02040603050506020204" charset="0"/>
              <a:cs typeface="UTM Caviar" panose="02040603050506020204" charset="0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ext Box 4"/>
          <p:cNvSpPr txBox="1"/>
          <p:nvPr/>
        </p:nvSpPr>
        <p:spPr>
          <a:xfrm>
            <a:off x="3945255" y="2131060"/>
            <a:ext cx="4226560" cy="25965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vi-VN" altLang="en-GB" sz="8800">
                <a:solidFill>
                  <a:schemeClr val="accent1">
                    <a:lumMod val="50000"/>
                  </a:schemeClr>
                </a:solidFill>
                <a:latin typeface="UTM Caviar" panose="02040603050506020204" charset="0"/>
                <a:cs typeface="UTM Caviar" panose="02040603050506020204" charset="0"/>
              </a:rPr>
              <a:t>4. </a:t>
            </a:r>
            <a:r>
              <a:rPr lang="vi-VN" altLang="en-GB" sz="8800">
                <a:solidFill>
                  <a:schemeClr val="accent1">
                    <a:lumMod val="50000"/>
                  </a:schemeClr>
                </a:solidFill>
                <a:latin typeface="UTM Caviar" panose="02040603050506020204" charset="0"/>
                <a:cs typeface="UTM Caviar" panose="02040603050506020204" charset="0"/>
              </a:rPr>
              <a:t>SVM</a:t>
            </a:r>
            <a:endParaRPr lang="vi-VN" altLang="en-GB" sz="8800">
              <a:solidFill>
                <a:schemeClr val="accent1">
                  <a:lumMod val="50000"/>
                </a:schemeClr>
              </a:solidFill>
              <a:latin typeface="UTM Caviar" panose="02040603050506020204" charset="0"/>
              <a:cs typeface="UTM Caviar" panose="02040603050506020204" charset="0"/>
            </a:endParaRPr>
          </a:p>
        </p:txBody>
      </p:sp>
      <p:sp>
        <p:nvSpPr>
          <p:cNvPr id="2" name="Rectangles 1"/>
          <p:cNvSpPr/>
          <p:nvPr/>
        </p:nvSpPr>
        <p:spPr>
          <a:xfrm>
            <a:off x="75565" y="727710"/>
            <a:ext cx="11965940" cy="4889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GB" alt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vi-VN" altLang="en-US"/>
              <a:t>4.1 </a:t>
            </a:r>
            <a:r>
              <a:rPr lang="en-US" altLang="en-GB"/>
              <a:t>SVM_lecture</a:t>
            </a:r>
            <a:endParaRPr lang="en-US" altLang="en-GB"/>
          </a:p>
        </p:txBody>
      </p:sp>
      <p:sp>
        <p:nvSpPr>
          <p:cNvPr id="6" name="Text Box 5"/>
          <p:cNvSpPr txBox="1"/>
          <p:nvPr/>
        </p:nvSpPr>
        <p:spPr>
          <a:xfrm>
            <a:off x="1293495" y="1597660"/>
            <a:ext cx="9348470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GB" sz="2400">
                <a:latin typeface="UTM Caviar" panose="02040603050506020204" charset="0"/>
                <a:cs typeface="UTM Caviar" panose="02040603050506020204" charset="0"/>
              </a:rPr>
              <a:t>Trong k</a:t>
            </a:r>
            <a:r>
              <a:rPr lang="vi-VN" altLang="en-US" sz="2400">
                <a:latin typeface="UTM Caviar" panose="02040603050506020204" charset="0"/>
                <a:cs typeface="UTM Caviar" panose="02040603050506020204" charset="0"/>
              </a:rPr>
              <a:t>hông gian 2 chiều, ta biết khoảng cách từ một điểm có tọa độ (x</a:t>
            </a:r>
            <a:r>
              <a:rPr lang="vi-VN" altLang="en-US" sz="2400" baseline="-25000">
                <a:latin typeface="UTM Caviar" panose="02040603050506020204" charset="0"/>
                <a:cs typeface="UTM Caviar" panose="02040603050506020204" charset="0"/>
              </a:rPr>
              <a:t>0</a:t>
            </a:r>
            <a:r>
              <a:rPr lang="vi-VN" altLang="en-US" sz="2400">
                <a:latin typeface="UTM Caviar" panose="02040603050506020204" charset="0"/>
                <a:cs typeface="UTM Caviar" panose="02040603050506020204" charset="0"/>
              </a:rPr>
              <a:t>,y</a:t>
            </a:r>
            <a:r>
              <a:rPr lang="vi-VN" altLang="en-US" sz="2400" baseline="-25000">
                <a:latin typeface="UTM Caviar" panose="02040603050506020204" charset="0"/>
                <a:cs typeface="UTM Caviar" panose="02040603050506020204" charset="0"/>
              </a:rPr>
              <a:t>0</a:t>
            </a:r>
            <a:r>
              <a:rPr lang="vi-VN" altLang="en-US" sz="2400">
                <a:latin typeface="UTM Caviar" panose="02040603050506020204" charset="0"/>
                <a:cs typeface="UTM Caviar" panose="02040603050506020204" charset="0"/>
              </a:rPr>
              <a:t>)</a:t>
            </a:r>
            <a:endParaRPr lang="vi-VN" altLang="en-US" sz="2400">
              <a:latin typeface="UTM Caviar" panose="02040603050506020204" charset="0"/>
              <a:cs typeface="UTM Caviar" panose="02040603050506020204" charset="0"/>
            </a:endParaRPr>
          </a:p>
          <a:p>
            <a:endParaRPr lang="vi-VN" altLang="en-US" sz="2400">
              <a:latin typeface="UTM Caviar" panose="02040603050506020204" charset="0"/>
              <a:cs typeface="UTM Caviar" panose="02040603050506020204" charset="0"/>
            </a:endParaRPr>
          </a:p>
          <a:p>
            <a:r>
              <a:rPr lang="vi-VN" altLang="en-US" sz="2400">
                <a:latin typeface="UTM Caviar" panose="02040603050506020204" charset="0"/>
                <a:cs typeface="UTM Caviar" panose="02040603050506020204" charset="0"/>
              </a:rPr>
              <a:t> tới đường thẳng có phương trình w</a:t>
            </a:r>
            <a:r>
              <a:rPr lang="vi-VN" altLang="en-US" sz="2400" baseline="-25000">
                <a:latin typeface="UTM Caviar" panose="02040603050506020204" charset="0"/>
                <a:cs typeface="UTM Caviar" panose="02040603050506020204" charset="0"/>
              </a:rPr>
              <a:t>1</a:t>
            </a:r>
            <a:r>
              <a:rPr lang="vi-VN" altLang="en-US" sz="2400">
                <a:latin typeface="UTM Caviar" panose="02040603050506020204" charset="0"/>
                <a:cs typeface="UTM Caviar" panose="02040603050506020204" charset="0"/>
              </a:rPr>
              <a:t>x + w</a:t>
            </a:r>
            <a:r>
              <a:rPr lang="vi-VN" altLang="en-US" sz="2400" baseline="-25000">
                <a:latin typeface="UTM Caviar" panose="02040603050506020204" charset="0"/>
                <a:cs typeface="UTM Caviar" panose="02040603050506020204" charset="0"/>
              </a:rPr>
              <a:t>2</a:t>
            </a:r>
            <a:r>
              <a:rPr lang="vi-VN" altLang="en-US" sz="2400">
                <a:latin typeface="UTM Caviar" panose="02040603050506020204" charset="0"/>
                <a:cs typeface="UTM Caviar" panose="02040603050506020204" charset="0"/>
              </a:rPr>
              <a:t>y + b = 0 bằng bao nhiêu ?</a:t>
            </a:r>
            <a:endParaRPr lang="vi-VN" altLang="en-US" sz="2400">
              <a:latin typeface="UTM Caviar" panose="02040603050506020204" charset="0"/>
              <a:cs typeface="UTM Caviar" panose="0204060305050602020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98900" y="3588385"/>
            <a:ext cx="4394200" cy="18929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vi-VN" altLang="en-US">
                <a:sym typeface="+mn-ea"/>
              </a:rPr>
              <a:t>4.1 </a:t>
            </a:r>
            <a:r>
              <a:rPr lang="en-US" altLang="en-GB">
                <a:sym typeface="+mn-ea"/>
              </a:rPr>
              <a:t>SVM_lecture</a:t>
            </a:r>
            <a:endParaRPr lang="en-US" altLang="en-GB"/>
          </a:p>
        </p:txBody>
      </p:sp>
      <p:sp>
        <p:nvSpPr>
          <p:cNvPr id="6" name="Text Box 5"/>
          <p:cNvSpPr txBox="1"/>
          <p:nvPr/>
        </p:nvSpPr>
        <p:spPr>
          <a:xfrm>
            <a:off x="929005" y="1640840"/>
            <a:ext cx="9942195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GB" sz="2400">
                <a:latin typeface="UTM Caviar" panose="02040603050506020204" charset="0"/>
                <a:cs typeface="UTM Caviar" panose="02040603050506020204" charset="0"/>
              </a:rPr>
              <a:t>Trong k</a:t>
            </a:r>
            <a:r>
              <a:rPr lang="vi-VN" altLang="en-US" sz="2400">
                <a:latin typeface="UTM Caviar" panose="02040603050506020204" charset="0"/>
                <a:cs typeface="UTM Caviar" panose="02040603050506020204" charset="0"/>
              </a:rPr>
              <a:t>hông gian 2 chiều, ta biết khoảng cách từ một điểm có tọa độ (x</a:t>
            </a:r>
            <a:r>
              <a:rPr lang="vi-VN" altLang="en-US" sz="2400" baseline="-25000">
                <a:latin typeface="UTM Caviar" panose="02040603050506020204" charset="0"/>
                <a:cs typeface="UTM Caviar" panose="02040603050506020204" charset="0"/>
              </a:rPr>
              <a:t>0</a:t>
            </a:r>
            <a:r>
              <a:rPr lang="vi-VN" altLang="en-US" sz="2400">
                <a:latin typeface="UTM Caviar" panose="02040603050506020204" charset="0"/>
                <a:cs typeface="UTM Caviar" panose="02040603050506020204" charset="0"/>
              </a:rPr>
              <a:t>,y</a:t>
            </a:r>
            <a:r>
              <a:rPr lang="vi-VN" altLang="en-US" sz="2400" baseline="-25000">
                <a:latin typeface="UTM Caviar" panose="02040603050506020204" charset="0"/>
                <a:cs typeface="UTM Caviar" panose="02040603050506020204" charset="0"/>
              </a:rPr>
              <a:t>0</a:t>
            </a:r>
            <a:r>
              <a:rPr lang="vi-VN" altLang="en-US" sz="2400">
                <a:latin typeface="UTM Caviar" panose="02040603050506020204" charset="0"/>
                <a:cs typeface="UTM Caviar" panose="02040603050506020204" charset="0"/>
              </a:rPr>
              <a:t>,z</a:t>
            </a:r>
            <a:r>
              <a:rPr lang="vi-VN" altLang="en-US" sz="2400" baseline="-25000">
                <a:latin typeface="UTM Caviar" panose="02040603050506020204" charset="0"/>
                <a:cs typeface="UTM Caviar" panose="02040603050506020204" charset="0"/>
                <a:sym typeface="+mn-ea"/>
              </a:rPr>
              <a:t>0</a:t>
            </a:r>
            <a:r>
              <a:rPr lang="vi-VN" altLang="en-US" sz="2400">
                <a:latin typeface="UTM Caviar" panose="02040603050506020204" charset="0"/>
                <a:cs typeface="UTM Caviar" panose="02040603050506020204" charset="0"/>
              </a:rPr>
              <a:t>)</a:t>
            </a:r>
            <a:endParaRPr lang="vi-VN" altLang="en-US" sz="2400">
              <a:latin typeface="UTM Caviar" panose="02040603050506020204" charset="0"/>
              <a:cs typeface="UTM Caviar" panose="02040603050506020204" charset="0"/>
            </a:endParaRPr>
          </a:p>
          <a:p>
            <a:endParaRPr lang="vi-VN" altLang="en-US" sz="2400">
              <a:latin typeface="UTM Caviar" panose="02040603050506020204" charset="0"/>
              <a:cs typeface="UTM Caviar" panose="02040603050506020204" charset="0"/>
            </a:endParaRPr>
          </a:p>
          <a:p>
            <a:r>
              <a:rPr lang="vi-VN" altLang="en-US" sz="2400">
                <a:latin typeface="UTM Caviar" panose="02040603050506020204" charset="0"/>
                <a:cs typeface="UTM Caviar" panose="02040603050506020204" charset="0"/>
              </a:rPr>
              <a:t> tới đường thẳng có phương trình w</a:t>
            </a:r>
            <a:r>
              <a:rPr lang="vi-VN" altLang="en-US" sz="2400" baseline="-25000">
                <a:latin typeface="UTM Caviar" panose="02040603050506020204" charset="0"/>
                <a:cs typeface="UTM Caviar" panose="02040603050506020204" charset="0"/>
              </a:rPr>
              <a:t>1</a:t>
            </a:r>
            <a:r>
              <a:rPr lang="vi-VN" altLang="en-US" sz="2400">
                <a:latin typeface="UTM Caviar" panose="02040603050506020204" charset="0"/>
                <a:cs typeface="UTM Caviar" panose="02040603050506020204" charset="0"/>
              </a:rPr>
              <a:t>x + w</a:t>
            </a:r>
            <a:r>
              <a:rPr lang="vi-VN" altLang="en-US" sz="2400" baseline="-25000">
                <a:latin typeface="UTM Caviar" panose="02040603050506020204" charset="0"/>
                <a:cs typeface="UTM Caviar" panose="02040603050506020204" charset="0"/>
              </a:rPr>
              <a:t>2</a:t>
            </a:r>
            <a:r>
              <a:rPr lang="vi-VN" altLang="en-US" sz="2400">
                <a:latin typeface="UTM Caviar" panose="02040603050506020204" charset="0"/>
                <a:cs typeface="UTM Caviar" panose="02040603050506020204" charset="0"/>
              </a:rPr>
              <a:t>y + </a:t>
            </a:r>
            <a:r>
              <a:rPr lang="vi-VN" altLang="en-US" sz="2400">
                <a:latin typeface="UTM Caviar" panose="02040603050506020204" charset="0"/>
                <a:cs typeface="UTM Caviar" panose="02040603050506020204" charset="0"/>
                <a:sym typeface="+mn-ea"/>
              </a:rPr>
              <a:t>w</a:t>
            </a:r>
            <a:r>
              <a:rPr lang="vi-VN" altLang="en-US" sz="2400" baseline="-25000">
                <a:latin typeface="UTM Caviar" panose="02040603050506020204" charset="0"/>
                <a:cs typeface="UTM Caviar" panose="02040603050506020204" charset="0"/>
                <a:sym typeface="+mn-ea"/>
              </a:rPr>
              <a:t>3</a:t>
            </a:r>
            <a:r>
              <a:rPr lang="vi-VN" altLang="en-US" sz="2400">
                <a:latin typeface="UTM Caviar" panose="02040603050506020204" charset="0"/>
                <a:cs typeface="UTM Caviar" panose="02040603050506020204" charset="0"/>
                <a:sym typeface="+mn-ea"/>
              </a:rPr>
              <a:t>z</a:t>
            </a:r>
            <a:r>
              <a:rPr lang="vi-VN" altLang="en-US" sz="2400">
                <a:latin typeface="UTM Caviar" panose="02040603050506020204" charset="0"/>
                <a:cs typeface="UTM Caviar" panose="02040603050506020204" charset="0"/>
              </a:rPr>
              <a:t> b = 0 bằng bao nhiêu ?</a:t>
            </a:r>
            <a:endParaRPr lang="vi-VN" altLang="en-US" sz="2400">
              <a:latin typeface="UTM Caviar" panose="02040603050506020204" charset="0"/>
              <a:cs typeface="UTM Caviar" panose="0204060305050602020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36620" y="3783965"/>
            <a:ext cx="4926330" cy="17945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vi-VN" altLang="en-US">
                <a:sym typeface="+mn-ea"/>
              </a:rPr>
              <a:t>4.1 </a:t>
            </a:r>
            <a:r>
              <a:rPr lang="en-US" altLang="en-GB">
                <a:sym typeface="+mn-ea"/>
              </a:rPr>
              <a:t>SVM_lecture</a:t>
            </a:r>
            <a:endParaRPr lang="en-US" altLang="en-GB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88390" y="2057400"/>
            <a:ext cx="10003155" cy="243586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2305" y="3580130"/>
            <a:ext cx="3981450" cy="24041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vi-VN" altLang="en-US"/>
              <a:t>4.</a:t>
            </a:r>
            <a:r>
              <a:rPr lang="vi-VN" altLang="en-US"/>
              <a:t>1 </a:t>
            </a:r>
            <a:r>
              <a:rPr lang="en-US" altLang="en-GB"/>
              <a:t>SVM_lecture</a:t>
            </a:r>
            <a:endParaRPr lang="en-US" alt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218440" y="1336675"/>
            <a:ext cx="12410440" cy="4077335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2970530" y="589026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vi-VN" altLang="en-US">
                <a:latin typeface="UTM Caviar" panose="02040603050506020204" charset="0"/>
                <a:cs typeface="UTM Caviar" panose="02040603050506020204" charset="0"/>
                <a:hlinkClick r:id="rId2" action="ppaction://hlinkfile"/>
              </a:rPr>
              <a:t>Link tham khảo </a:t>
            </a:r>
            <a:endParaRPr lang="vi-VN" altLang="en-US">
              <a:latin typeface="UTM Caviar" panose="02040603050506020204" charset="0"/>
              <a:cs typeface="UTM Caviar" panose="0204060305050602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ext Box 4"/>
          <p:cNvSpPr txBox="1"/>
          <p:nvPr/>
        </p:nvSpPr>
        <p:spPr>
          <a:xfrm>
            <a:off x="2575560" y="2227580"/>
            <a:ext cx="7791450" cy="25965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vi-VN" altLang="en-GB" sz="8800">
                <a:solidFill>
                  <a:schemeClr val="accent1">
                    <a:lumMod val="50000"/>
                  </a:schemeClr>
                </a:solidFill>
                <a:latin typeface="UTM Caviar" panose="02040603050506020204" charset="0"/>
                <a:cs typeface="UTM Caviar" panose="02040603050506020204" charset="0"/>
              </a:rPr>
              <a:t>1. Giới </a:t>
            </a:r>
            <a:r>
              <a:rPr lang="vi-VN" altLang="en-GB" sz="8800">
                <a:solidFill>
                  <a:schemeClr val="accent1">
                    <a:lumMod val="50000"/>
                  </a:schemeClr>
                </a:solidFill>
                <a:latin typeface="UTM Caviar" panose="02040603050506020204" charset="0"/>
                <a:cs typeface="UTM Caviar" panose="02040603050506020204" charset="0"/>
              </a:rPr>
              <a:t>thiệu</a:t>
            </a:r>
            <a:endParaRPr lang="vi-VN" altLang="en-GB" sz="8800">
              <a:solidFill>
                <a:schemeClr val="accent1">
                  <a:lumMod val="50000"/>
                </a:schemeClr>
              </a:solidFill>
              <a:latin typeface="UTM Caviar" panose="02040603050506020204" charset="0"/>
              <a:cs typeface="UTM Caviar" panose="02040603050506020204" charset="0"/>
            </a:endParaRPr>
          </a:p>
        </p:txBody>
      </p:sp>
      <p:sp>
        <p:nvSpPr>
          <p:cNvPr id="2" name="Rectangles 1"/>
          <p:cNvSpPr/>
          <p:nvPr/>
        </p:nvSpPr>
        <p:spPr>
          <a:xfrm>
            <a:off x="75565" y="727710"/>
            <a:ext cx="11965940" cy="4889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GB" alt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vi-VN" altLang="en-GB"/>
              <a:t>4.2 SVM_</a:t>
            </a:r>
            <a:r>
              <a:rPr lang="vi-VN" altLang="en-GB"/>
              <a:t>SampleCode</a:t>
            </a:r>
            <a:endParaRPr lang="vi-VN" altLang="en-GB"/>
          </a:p>
        </p:txBody>
      </p:sp>
      <p:sp>
        <p:nvSpPr>
          <p:cNvPr id="4" name="Text Box 3"/>
          <p:cNvSpPr txBox="1"/>
          <p:nvPr/>
        </p:nvSpPr>
        <p:spPr>
          <a:xfrm>
            <a:off x="3851275" y="575754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vi-VN" altLang="en-US" u="sng">
                <a:latin typeface="Bahnschrift SemiBold" panose="020B0502040204020203" charset="0"/>
                <a:cs typeface="Bahnschrift SemiBold" panose="020B0502040204020203" charset="0"/>
                <a:hlinkClick r:id="rId1" action="ppaction://hlinkfile"/>
              </a:rPr>
              <a:t>Code Mẫu cho SVM</a:t>
            </a:r>
            <a:endParaRPr lang="vi-VN" altLang="en-US" u="sng">
              <a:latin typeface="Bahnschrift SemiBold" panose="020B0502040204020203" charset="0"/>
              <a:cs typeface="Bahnschrift SemiBold" panose="020B0502040204020203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80" y="1325880"/>
            <a:ext cx="5422265" cy="397446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1210" y="1205865"/>
            <a:ext cx="5779770" cy="431673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7371715" y="4267835"/>
            <a:ext cx="3514725" cy="1988820"/>
          </a:xfrm>
          <a:prstGeom prst="roundRect">
            <a:avLst/>
          </a:prstGeom>
        </p:spPr>
      </p:pic>
      <p:sp>
        <p:nvSpPr>
          <p:cNvPr id="2" name="Text Box 1"/>
          <p:cNvSpPr txBox="1"/>
          <p:nvPr/>
        </p:nvSpPr>
        <p:spPr>
          <a:xfrm>
            <a:off x="507365" y="1332230"/>
            <a:ext cx="6697345" cy="4192905"/>
          </a:xfrm>
          <a:prstGeom prst="rect">
            <a:avLst/>
          </a:prstGeom>
        </p:spPr>
        <p:txBody>
          <a:bodyPr>
            <a:noAutofit/>
          </a:bodyPr>
          <a:p>
            <a:r>
              <a:rPr sz="3200" b="1" i="1">
                <a:latin typeface="UTM Caviar" panose="02040603050506020204" charset="0"/>
                <a:cs typeface="UTM Caviar" panose="02040603050506020204" charset="0"/>
              </a:rPr>
              <a:t>Các bạn đã bao giờ tự hỏi </a:t>
            </a:r>
            <a:r>
              <a:rPr lang="vi-VN" sz="3200" b="1" i="1">
                <a:latin typeface="UTM Caviar" panose="02040603050506020204" charset="0"/>
                <a:cs typeface="UTM Caviar" panose="02040603050506020204" charset="0"/>
              </a:rPr>
              <a:t> ???</a:t>
            </a:r>
            <a:endParaRPr sz="3200" b="1" i="1">
              <a:latin typeface="UTM Caviar" panose="02040603050506020204" charset="0"/>
              <a:cs typeface="UTM Caviar" panose="02040603050506020204" charset="0"/>
            </a:endParaRPr>
          </a:p>
          <a:p>
            <a:endParaRPr sz="2400">
              <a:latin typeface="UTM Caviar" panose="02040603050506020204" charset="0"/>
              <a:cs typeface="UTM Caviar" panose="02040603050506020204" charset="0"/>
            </a:endParaRPr>
          </a:p>
          <a:p>
            <a:r>
              <a:rPr lang="vi-VN" sz="2400" b="1">
                <a:latin typeface="UTM Caviar" panose="02040603050506020204" charset="0"/>
                <a:cs typeface="UTM Caviar" panose="02040603050506020204" charset="0"/>
              </a:rPr>
              <a:t>L</a:t>
            </a:r>
            <a:r>
              <a:rPr sz="2400" b="1">
                <a:latin typeface="UTM Caviar" panose="02040603050506020204" charset="0"/>
                <a:cs typeface="UTM Caviar" panose="02040603050506020204" charset="0"/>
              </a:rPr>
              <a:t>àm thế nào</a:t>
            </a:r>
            <a:r>
              <a:rPr sz="2400">
                <a:latin typeface="UTM Caviar" panose="02040603050506020204" charset="0"/>
                <a:cs typeface="UTM Caviar" panose="02040603050506020204" charset="0"/>
              </a:rPr>
              <a:t> </a:t>
            </a:r>
            <a:r>
              <a:rPr lang="vi-VN" sz="2400">
                <a:latin typeface="UTM Caviar" panose="02040603050506020204" charset="0"/>
                <a:cs typeface="UTM Caviar" panose="02040603050506020204" charset="0"/>
              </a:rPr>
              <a:t>smartphone</a:t>
            </a:r>
            <a:r>
              <a:rPr sz="2400">
                <a:latin typeface="UTM Caviar" panose="02040603050506020204" charset="0"/>
                <a:cs typeface="UTM Caviar" panose="02040603050506020204" charset="0"/>
              </a:rPr>
              <a:t> của mình có thể 'nhận ra' khuôn mặt của bạn để mở khóa chỉ trong tích tắc</a:t>
            </a:r>
            <a:r>
              <a:rPr lang="vi-VN" sz="2400">
                <a:latin typeface="UTM Caviar" panose="02040603050506020204" charset="0"/>
                <a:cs typeface="UTM Caviar" panose="02040603050506020204" charset="0"/>
              </a:rPr>
              <a:t> ?</a:t>
            </a:r>
            <a:endParaRPr sz="2400">
              <a:latin typeface="UTM Caviar" panose="02040603050506020204" charset="0"/>
              <a:cs typeface="UTM Caviar" panose="02040603050506020204" charset="0"/>
            </a:endParaRPr>
          </a:p>
          <a:p>
            <a:endParaRPr sz="2400">
              <a:latin typeface="UTM Caviar" panose="02040603050506020204" charset="0"/>
              <a:cs typeface="UTM Caviar" panose="02040603050506020204" charset="0"/>
            </a:endParaRPr>
          </a:p>
          <a:p>
            <a:r>
              <a:rPr sz="2400">
                <a:latin typeface="UTM Caviar" panose="02040603050506020204" charset="0"/>
                <a:cs typeface="UTM Caviar" panose="02040603050506020204" charset="0"/>
              </a:rPr>
              <a:t> </a:t>
            </a:r>
            <a:r>
              <a:rPr lang="vi-VN" sz="2400" b="1">
                <a:latin typeface="UTM Caviar" panose="02040603050506020204" charset="0"/>
                <a:cs typeface="UTM Caviar" panose="02040603050506020204" charset="0"/>
              </a:rPr>
              <a:t>M</a:t>
            </a:r>
            <a:r>
              <a:rPr sz="2400" b="1">
                <a:latin typeface="UTM Caviar" panose="02040603050506020204" charset="0"/>
                <a:cs typeface="UTM Caviar" panose="02040603050506020204" charset="0"/>
              </a:rPr>
              <a:t>ạng xã hội</a:t>
            </a:r>
            <a:r>
              <a:rPr sz="2400">
                <a:latin typeface="UTM Caviar" panose="02040603050506020204" charset="0"/>
                <a:cs typeface="UTM Caviar" panose="02040603050506020204" charset="0"/>
              </a:rPr>
              <a:t> tự động gắn thẻ bạn bè trong ảnh chưa?</a:t>
            </a:r>
            <a:endParaRPr sz="2400">
              <a:latin typeface="UTM Caviar" panose="02040603050506020204" charset="0"/>
              <a:cs typeface="UTM Caviar" panose="02040603050506020204" charset="0"/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altLang="en-US"/>
              <a:t>1. Giới thiệu </a:t>
            </a:r>
            <a:endParaRPr lang="vi-VN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0895" y="1332230"/>
            <a:ext cx="3490595" cy="2495550"/>
          </a:xfrm>
          <a:prstGeom prst="round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11383010" y="679132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en-GB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altLang="en-US"/>
              <a:t>1. Giới thiệu </a:t>
            </a:r>
            <a:endParaRPr lang="vi-VN" altLang="en-US"/>
          </a:p>
        </p:txBody>
      </p:sp>
      <p:pic>
        <p:nvPicPr>
          <p:cNvPr id="2" name="Content Placeholder 1">
            <a:hlinkClick r:id="rId1" action="ppaction://hlinkfile"/>
          </p:cNvPr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35785" y="1362075"/>
            <a:ext cx="8305800" cy="4346575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4657090" y="5708650"/>
            <a:ext cx="406400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vi-VN" altLang="en-US" sz="1200">
                <a:hlinkClick r:id="rId1" action="ppaction://hlinkfile">
                  <a:extLst>
                    <a:ext uri="{DAF060AB-1E55-43B9-8AAB-6FB025537F2F}">
                      <wpsdc:hlinkClr xmlns:wpsdc="http://www.wps.cn/officeDocument/2017/drawingmlCustomData" val="0563C1"/>
                      <wpsdc:folHlinkClr xmlns:wpsdc="http://www.wps.cn/officeDocument/2017/drawingmlCustomData" val="954F72"/>
                      <wpsdc:hlinkUnderline xmlns:wpsdc="http://www.wps.cn/officeDocument/2017/drawingmlCustomData" val="1"/>
                    </a:ext>
                  </a:extLst>
                </a:hlinkClick>
              </a:rPr>
              <a:t>Link video tham khảo</a:t>
            </a:r>
            <a:endParaRPr lang="vi-VN" altLang="en-US" sz="1200">
              <a:hlinkClick r:id="rId1" action="ppaction://hlinkfile">
                <a:extLst>
                  <a:ext uri="{DAF060AB-1E55-43B9-8AAB-6FB025537F2F}">
                    <wpsdc:hlinkClr xmlns:wpsdc="http://www.wps.cn/officeDocument/2017/drawingmlCustomData" val="0563C1"/>
                    <wpsdc:folHlinkClr xmlns:wpsdc="http://www.wps.cn/officeDocument/2017/drawingmlCustomData" val="954F72"/>
                    <wpsdc:hlinkUnderline xmlns:wpsdc="http://www.wps.cn/officeDocument/2017/drawingmlCustomData" val="1"/>
                  </a:ext>
                </a:extLst>
              </a:hlinkClick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3"/>
          <p:cNvSpPr txBox="1"/>
          <p:nvPr/>
        </p:nvSpPr>
        <p:spPr>
          <a:xfrm>
            <a:off x="579755" y="2548255"/>
            <a:ext cx="1063879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vi-VN" altLang="en-GB" sz="4000">
                <a:latin typeface="UTM Caviar" panose="02040603050506020204" charset="0"/>
                <a:cs typeface="UTM Caviar" panose="02040603050506020204" charset="0"/>
              </a:rPr>
              <a:t>[Face Recognition]  VS   [Face Detection] ??</a:t>
            </a:r>
            <a:endParaRPr lang="vi-VN" altLang="en-GB" sz="4000">
              <a:latin typeface="UTM Caviar" panose="02040603050506020204" charset="0"/>
              <a:cs typeface="UTM Caviar" panose="02040603050506020204" charset="0"/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altLang="en-US"/>
              <a:t>1. Giới thiệu </a:t>
            </a:r>
            <a:endParaRPr lang="vi-VN" altLang="en-US"/>
          </a:p>
        </p:txBody>
      </p:sp>
      <p:pic>
        <p:nvPicPr>
          <p:cNvPr id="6" name="Content Placeholder 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764790" y="1207770"/>
            <a:ext cx="6269355" cy="5169535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4704080" y="6316980"/>
            <a:ext cx="406400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vi-VN" altLang="en-US" sz="1000">
                <a:hlinkClick r:id="rId2" action="ppaction://hlinkfile">
                  <a:extLst>
                    <a:ext uri="{DAF060AB-1E55-43B9-8AAB-6FB025537F2F}">
                      <wpsdc:hlinkClr xmlns:wpsdc="http://www.wps.cn/officeDocument/2017/drawingmlCustomData" val="0563C1"/>
                      <wpsdc:folHlinkClr xmlns:wpsdc="http://www.wps.cn/officeDocument/2017/drawingmlCustomData" val="954F72"/>
                      <wpsdc:hlinkUnderline xmlns:wpsdc="http://www.wps.cn/officeDocument/2017/drawingmlCustomData" val="1"/>
                    </a:ext>
                  </a:extLst>
                </a:hlinkClick>
              </a:rPr>
              <a:t>Link tham khảo ảnh</a:t>
            </a:r>
            <a:endParaRPr lang="vi-VN" altLang="en-US" sz="1000">
              <a:hlinkClick r:id="rId2" action="ppaction://hlinkfile">
                <a:extLst>
                  <a:ext uri="{DAF060AB-1E55-43B9-8AAB-6FB025537F2F}">
                    <wpsdc:hlinkClr xmlns:wpsdc="http://www.wps.cn/officeDocument/2017/drawingmlCustomData" val="0563C1"/>
                    <wpsdc:folHlinkClr xmlns:wpsdc="http://www.wps.cn/officeDocument/2017/drawingmlCustomData" val="954F72"/>
                    <wpsdc:hlinkUnderline xmlns:wpsdc="http://www.wps.cn/officeDocument/2017/drawingmlCustomData" val="1"/>
                  </a:ext>
                </a:extLst>
              </a:hlinkClick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altLang="en-US"/>
              <a:t>1. Giới thiệu </a:t>
            </a:r>
            <a:endParaRPr lang="vi-VN" altLang="en-US"/>
          </a:p>
        </p:txBody>
      </p:sp>
      <p:sp>
        <p:nvSpPr>
          <p:cNvPr id="2" name="Text Box 1"/>
          <p:cNvSpPr txBox="1"/>
          <p:nvPr/>
        </p:nvSpPr>
        <p:spPr>
          <a:xfrm>
            <a:off x="1582420" y="1564005"/>
            <a:ext cx="8022590" cy="3776980"/>
          </a:xfrm>
          <a:prstGeom prst="rect">
            <a:avLst/>
          </a:prstGeom>
        </p:spPr>
        <p:txBody>
          <a:bodyPr>
            <a:noAutofit/>
          </a:bodyPr>
          <a:p>
            <a:r>
              <a:rPr sz="2800">
                <a:latin typeface="UTM Caviar" panose="02040603050506020204" charset="0"/>
                <a:cs typeface="UTM Caviar" panose="02040603050506020204" charset="0"/>
              </a:rPr>
              <a:t>Khi điện thoại của bạn </a:t>
            </a:r>
            <a:r>
              <a:rPr sz="2800" b="1">
                <a:latin typeface="UTM Caviar" panose="02040603050506020204" charset="0"/>
                <a:cs typeface="UTM Caviar" panose="02040603050506020204" charset="0"/>
              </a:rPr>
              <a:t>khoanh vùng</a:t>
            </a:r>
            <a:r>
              <a:rPr sz="2800">
                <a:latin typeface="UTM Caviar" panose="02040603050506020204" charset="0"/>
                <a:cs typeface="UTM Caviar" panose="02040603050506020204" charset="0"/>
              </a:rPr>
              <a:t> các khuôn mặt trong bức ảnh, đó là </a:t>
            </a:r>
            <a:r>
              <a:rPr sz="2800" b="1">
                <a:latin typeface="UTM Caviar" panose="02040603050506020204" charset="0"/>
                <a:cs typeface="UTM Caviar" panose="02040603050506020204" charset="0"/>
              </a:rPr>
              <a:t>phát hiện khuôn mặt</a:t>
            </a:r>
            <a:r>
              <a:rPr lang="vi-VN" sz="2800" b="1">
                <a:latin typeface="UTM Caviar" panose="02040603050506020204" charset="0"/>
                <a:cs typeface="UTM Caviar" panose="02040603050506020204" charset="0"/>
              </a:rPr>
              <a:t> (face detection)</a:t>
            </a:r>
            <a:r>
              <a:rPr sz="2800">
                <a:latin typeface="UTM Caviar" panose="02040603050506020204" charset="0"/>
                <a:cs typeface="UTM Caviar" panose="02040603050506020204" charset="0"/>
              </a:rPr>
              <a:t>. </a:t>
            </a:r>
            <a:endParaRPr sz="2800">
              <a:latin typeface="UTM Caviar" panose="02040603050506020204" charset="0"/>
              <a:cs typeface="UTM Caviar" panose="02040603050506020204" charset="0"/>
            </a:endParaRPr>
          </a:p>
          <a:p>
            <a:endParaRPr sz="2800">
              <a:latin typeface="UTM Caviar" panose="02040603050506020204" charset="0"/>
              <a:cs typeface="UTM Caviar" panose="02040603050506020204" charset="0"/>
            </a:endParaRPr>
          </a:p>
          <a:p>
            <a:r>
              <a:rPr sz="2800">
                <a:latin typeface="UTM Caviar" panose="02040603050506020204" charset="0"/>
                <a:cs typeface="UTM Caviar" panose="02040603050506020204" charset="0"/>
              </a:rPr>
              <a:t>Vậy theo các bạn, </a:t>
            </a:r>
            <a:r>
              <a:rPr sz="2800" b="1">
                <a:latin typeface="UTM Caviar" panose="02040603050506020204" charset="0"/>
                <a:cs typeface="UTM Caviar" panose="02040603050506020204" charset="0"/>
              </a:rPr>
              <a:t>nhận dạng khuôn mặt</a:t>
            </a:r>
            <a:r>
              <a:rPr lang="vi-VN" sz="2800" b="1">
                <a:latin typeface="UTM Caviar" panose="02040603050506020204" charset="0"/>
                <a:cs typeface="UTM Caviar" panose="02040603050506020204" charset="0"/>
              </a:rPr>
              <a:t> (face recognition)</a:t>
            </a:r>
            <a:r>
              <a:rPr sz="2800">
                <a:latin typeface="UTM Caviar" panose="02040603050506020204" charset="0"/>
                <a:cs typeface="UTM Caviar" panose="02040603050506020204" charset="0"/>
              </a:rPr>
              <a:t> – tức là xác định 'ai' là người đó – có gì khác biệt và phức tạp hơn không?</a:t>
            </a:r>
            <a:endParaRPr sz="2800">
              <a:latin typeface="UTM Caviar" panose="02040603050506020204" charset="0"/>
              <a:cs typeface="UTM Caviar" panose="0204060305050602020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Rectangles 3"/>
          <p:cNvSpPr/>
          <p:nvPr>
            <p:custDataLst>
              <p:tags r:id="rId1"/>
            </p:custDataLst>
          </p:nvPr>
        </p:nvSpPr>
        <p:spPr>
          <a:xfrm>
            <a:off x="1649730" y="1600200"/>
            <a:ext cx="8470265" cy="12776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p>
            <a:pPr algn="ctr"/>
            <a:r>
              <a:rPr lang="en-US" altLang="en-GB">
                <a:solidFill>
                  <a:schemeClr val="bg1"/>
                </a:solidFill>
                <a:latin typeface="UTM Caviar" panose="02040603050506020204" charset="0"/>
                <a:cs typeface="UTM Caviar" panose="02040603050506020204" charset="0"/>
              </a:rPr>
              <a:t>Hành </a:t>
            </a:r>
            <a:r>
              <a:rPr lang="en-US" altLang="en-US">
                <a:solidFill>
                  <a:schemeClr val="bg1"/>
                </a:solidFill>
                <a:latin typeface="UTM Caviar" panose="02040603050506020204" charset="0"/>
                <a:cs typeface="UTM Caviar" panose="02040603050506020204" charset="0"/>
              </a:rPr>
              <a:t>đ</a:t>
            </a:r>
            <a:r>
              <a:rPr lang="en-US" altLang="en-GB">
                <a:solidFill>
                  <a:schemeClr val="bg1"/>
                </a:solidFill>
                <a:latin typeface="UTM Caviar" panose="02040603050506020204" charset="0"/>
                <a:cs typeface="UTM Caviar" panose="02040603050506020204" charset="0"/>
              </a:rPr>
              <a:t>ộng </a:t>
            </a:r>
            <a:r>
              <a:rPr lang="en-US" altLang="en-US">
                <a:solidFill>
                  <a:schemeClr val="bg1"/>
                </a:solidFill>
                <a:latin typeface="UTM Caviar" panose="02040603050506020204" charset="0"/>
                <a:cs typeface="UTM Caviar" panose="02040603050506020204" charset="0"/>
              </a:rPr>
              <a:t>đ</a:t>
            </a:r>
            <a:r>
              <a:rPr lang="en-US" altLang="en-GB">
                <a:solidFill>
                  <a:schemeClr val="bg1"/>
                </a:solidFill>
                <a:latin typeface="UTM Caviar" panose="02040603050506020204" charset="0"/>
                <a:cs typeface="UTM Caviar" panose="02040603050506020204" charset="0"/>
              </a:rPr>
              <a:t>iện thoại tự </a:t>
            </a:r>
            <a:r>
              <a:rPr lang="en-US" altLang="en-US">
                <a:solidFill>
                  <a:schemeClr val="bg1"/>
                </a:solidFill>
                <a:latin typeface="UTM Caviar" panose="02040603050506020204" charset="0"/>
                <a:cs typeface="UTM Caviar" panose="02040603050506020204" charset="0"/>
              </a:rPr>
              <a:t>đ</a:t>
            </a:r>
            <a:r>
              <a:rPr lang="en-US" altLang="en-GB">
                <a:solidFill>
                  <a:schemeClr val="bg1"/>
                </a:solidFill>
                <a:latin typeface="UTM Caviar" panose="02040603050506020204" charset="0"/>
                <a:cs typeface="UTM Caviar" panose="02040603050506020204" charset="0"/>
              </a:rPr>
              <a:t>ộng khoanh v</a:t>
            </a:r>
            <a:r>
              <a:rPr lang="en-US" altLang="en-US">
                <a:solidFill>
                  <a:schemeClr val="bg1"/>
                </a:solidFill>
                <a:latin typeface="UTM Caviar" panose="02040603050506020204" charset="0"/>
                <a:cs typeface="UTM Caviar" panose="02040603050506020204" charset="0"/>
              </a:rPr>
              <a:t>ù</a:t>
            </a:r>
            <a:r>
              <a:rPr lang="en-US" altLang="en-GB">
                <a:solidFill>
                  <a:schemeClr val="bg1"/>
                </a:solidFill>
                <a:latin typeface="UTM Caviar" panose="02040603050506020204" charset="0"/>
                <a:cs typeface="UTM Caviar" panose="02040603050506020204" charset="0"/>
              </a:rPr>
              <a:t>ng c</a:t>
            </a:r>
            <a:r>
              <a:rPr lang="en-US" altLang="en-US">
                <a:solidFill>
                  <a:schemeClr val="bg1"/>
                </a:solidFill>
                <a:latin typeface="UTM Caviar" panose="02040603050506020204" charset="0"/>
                <a:cs typeface="UTM Caviar" panose="02040603050506020204" charset="0"/>
              </a:rPr>
              <a:t>á</a:t>
            </a:r>
            <a:r>
              <a:rPr lang="en-US" altLang="en-GB">
                <a:solidFill>
                  <a:schemeClr val="bg1"/>
                </a:solidFill>
                <a:latin typeface="UTM Caviar" panose="02040603050506020204" charset="0"/>
                <a:cs typeface="UTM Caviar" panose="02040603050506020204" charset="0"/>
              </a:rPr>
              <a:t>c khuôn mặt trong một bức ảnh </a:t>
            </a:r>
            <a:r>
              <a:rPr lang="en-US" altLang="en-US">
                <a:solidFill>
                  <a:schemeClr val="bg1"/>
                </a:solidFill>
                <a:latin typeface="UTM Caviar" panose="02040603050506020204" charset="0"/>
                <a:cs typeface="UTM Caviar" panose="02040603050506020204" charset="0"/>
              </a:rPr>
              <a:t>đư</a:t>
            </a:r>
            <a:r>
              <a:rPr lang="en-US" altLang="en-GB">
                <a:solidFill>
                  <a:schemeClr val="bg1"/>
                </a:solidFill>
                <a:latin typeface="UTM Caviar" panose="02040603050506020204" charset="0"/>
                <a:cs typeface="UTM Caviar" panose="02040603050506020204" charset="0"/>
              </a:rPr>
              <a:t>ợc gọi là g</a:t>
            </a:r>
            <a:r>
              <a:rPr lang="en-US" altLang="en-US">
                <a:solidFill>
                  <a:schemeClr val="bg1"/>
                </a:solidFill>
                <a:latin typeface="UTM Caviar" panose="02040603050506020204" charset="0"/>
                <a:cs typeface="UTM Caviar" panose="02040603050506020204" charset="0"/>
              </a:rPr>
              <a:t>ì</a:t>
            </a:r>
            <a:r>
              <a:rPr lang="en-US" altLang="en-GB">
                <a:solidFill>
                  <a:schemeClr val="bg1"/>
                </a:solidFill>
                <a:latin typeface="UTM Caviar" panose="02040603050506020204" charset="0"/>
                <a:cs typeface="UTM Caviar" panose="02040603050506020204" charset="0"/>
              </a:rPr>
              <a:t>?</a:t>
            </a:r>
            <a:endParaRPr lang="en-US" altLang="en-GB">
              <a:solidFill>
                <a:schemeClr val="bg1"/>
              </a:solidFill>
              <a:latin typeface="UTM Caviar" panose="02040603050506020204" charset="0"/>
              <a:cs typeface="UTM Caviar" panose="02040603050506020204" charset="0"/>
            </a:endParaRPr>
          </a:p>
        </p:txBody>
      </p:sp>
      <p:sp>
        <p:nvSpPr>
          <p:cNvPr id="5" name="Rectangles 4"/>
          <p:cNvSpPr/>
          <p:nvPr>
            <p:custDataLst>
              <p:tags r:id="rId2"/>
            </p:custDataLst>
          </p:nvPr>
        </p:nvSpPr>
        <p:spPr>
          <a:xfrm>
            <a:off x="1649730" y="3269615"/>
            <a:ext cx="4224655" cy="1032510"/>
          </a:xfrm>
          <a:prstGeom prst="rect">
            <a:avLst/>
          </a:prstGeom>
          <a:ln w="12700" cmpd="sng">
            <a:solidFill>
              <a:schemeClr val="bg1"/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p>
            <a:pPr algn="ctr"/>
            <a:r>
              <a:rPr lang="en-US" altLang="en-GB">
                <a:solidFill>
                  <a:schemeClr val="bg1"/>
                </a:solidFill>
                <a:latin typeface="UTM Caviar" panose="02040603050506020204" charset="0"/>
                <a:cs typeface="UTM Caviar" panose="02040603050506020204" charset="0"/>
              </a:rPr>
              <a:t>Face Recognition</a:t>
            </a:r>
            <a:endParaRPr lang="en-US" altLang="en-GB">
              <a:solidFill>
                <a:schemeClr val="bg1"/>
              </a:solidFill>
              <a:latin typeface="UTM Caviar" panose="02040603050506020204" charset="0"/>
              <a:cs typeface="UTM Caviar" panose="02040603050506020204" charset="0"/>
            </a:endParaRPr>
          </a:p>
        </p:txBody>
      </p:sp>
      <p:sp>
        <p:nvSpPr>
          <p:cNvPr id="6" name="Rectangles 5"/>
          <p:cNvSpPr/>
          <p:nvPr>
            <p:custDataLst>
              <p:tags r:id="rId3"/>
            </p:custDataLst>
          </p:nvPr>
        </p:nvSpPr>
        <p:spPr>
          <a:xfrm>
            <a:off x="5874385" y="3269615"/>
            <a:ext cx="4224655" cy="1032510"/>
          </a:xfrm>
          <a:prstGeom prst="rect">
            <a:avLst/>
          </a:prstGeom>
          <a:ln w="12700" cmpd="sng">
            <a:solidFill>
              <a:schemeClr val="bg1"/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p>
            <a:pPr algn="ctr"/>
            <a:r>
              <a:rPr lang="en-US" altLang="en-GB">
                <a:solidFill>
                  <a:schemeClr val="bg1"/>
                </a:solidFill>
                <a:latin typeface="UTM Caviar" panose="02040603050506020204" charset="0"/>
                <a:cs typeface="UTM Caviar" panose="02040603050506020204" charset="0"/>
              </a:rPr>
              <a:t>Face Detection</a:t>
            </a:r>
            <a:endParaRPr lang="en-US" altLang="en-GB">
              <a:solidFill>
                <a:schemeClr val="bg1"/>
              </a:solidFill>
              <a:latin typeface="UTM Caviar" panose="02040603050506020204" charset="0"/>
              <a:cs typeface="UTM Caviar" panose="02040603050506020204" charset="0"/>
            </a:endParaRPr>
          </a:p>
        </p:txBody>
      </p:sp>
      <p:sp>
        <p:nvSpPr>
          <p:cNvPr id="7" name="Rectangles 6"/>
          <p:cNvSpPr/>
          <p:nvPr>
            <p:custDataLst>
              <p:tags r:id="rId4"/>
            </p:custDataLst>
          </p:nvPr>
        </p:nvSpPr>
        <p:spPr>
          <a:xfrm>
            <a:off x="1649730" y="4302125"/>
            <a:ext cx="4224655" cy="1032510"/>
          </a:xfrm>
          <a:prstGeom prst="rect">
            <a:avLst/>
          </a:prstGeom>
          <a:ln w="12700" cmpd="sng">
            <a:solidFill>
              <a:schemeClr val="bg1"/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p>
            <a:pPr algn="ctr"/>
            <a:r>
              <a:rPr lang="en-US" altLang="en-GB">
                <a:solidFill>
                  <a:schemeClr val="bg1"/>
                </a:solidFill>
                <a:latin typeface="UTM Caviar" panose="02040603050506020204" charset="0"/>
                <a:cs typeface="UTM Caviar" panose="02040603050506020204" charset="0"/>
              </a:rPr>
              <a:t>Face Alignment</a:t>
            </a:r>
            <a:endParaRPr lang="en-US" altLang="en-GB">
              <a:solidFill>
                <a:schemeClr val="bg1"/>
              </a:solidFill>
              <a:latin typeface="UTM Caviar" panose="02040603050506020204" charset="0"/>
              <a:cs typeface="UTM Caviar" panose="02040603050506020204" charset="0"/>
            </a:endParaRPr>
          </a:p>
        </p:txBody>
      </p:sp>
      <p:sp>
        <p:nvSpPr>
          <p:cNvPr id="8" name="Rectangles 7"/>
          <p:cNvSpPr/>
          <p:nvPr>
            <p:custDataLst>
              <p:tags r:id="rId5"/>
            </p:custDataLst>
          </p:nvPr>
        </p:nvSpPr>
        <p:spPr>
          <a:xfrm>
            <a:off x="5874385" y="4302125"/>
            <a:ext cx="4224655" cy="1032510"/>
          </a:xfrm>
          <a:prstGeom prst="rect">
            <a:avLst/>
          </a:prstGeom>
          <a:ln w="12700" cmpd="sng">
            <a:solidFill>
              <a:schemeClr val="bg1"/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p>
            <a:pPr algn="ctr"/>
            <a:r>
              <a:rPr lang="en-US" altLang="en-GB">
                <a:solidFill>
                  <a:schemeClr val="bg1"/>
                </a:solidFill>
                <a:latin typeface="UTM Caviar" panose="02040603050506020204" charset="0"/>
                <a:cs typeface="UTM Caviar" panose="02040603050506020204" charset="0"/>
              </a:rPr>
              <a:t>Feature Extraction</a:t>
            </a:r>
            <a:endParaRPr lang="en-US" altLang="en-GB">
              <a:solidFill>
                <a:schemeClr val="bg1"/>
              </a:solidFill>
              <a:latin typeface="UTM Caviar" panose="02040603050506020204" charset="0"/>
              <a:cs typeface="UTM Caviar" panose="02040603050506020204" charset="0"/>
            </a:endParaRPr>
          </a:p>
        </p:txBody>
      </p:sp>
      <p:sp>
        <p:nvSpPr>
          <p:cNvPr id="12" name="Title 10"/>
          <p:cNvSpPr>
            <a:spLocks noGrp="1"/>
          </p:cNvSpPr>
          <p:nvPr>
            <p:custDataLst>
              <p:tags r:id="rId6"/>
            </p:custDataLst>
          </p:nvPr>
        </p:nvSpPr>
        <p:spPr>
          <a:xfrm>
            <a:off x="259080" y="322580"/>
            <a:ext cx="11662410" cy="4610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marR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  <a:defRPr kumimoji="0" lang="vi-VN" altLang="en-US" sz="4000" b="1" i="0" u="none" strike="noStrike" kern="1200" cap="none" spc="0" normalizeH="0" baseline="0" noProof="1">
                <a:solidFill>
                  <a:srgbClr val="3B4F82"/>
                </a:solidFill>
                <a:latin typeface="+mj-lt"/>
                <a:ea typeface="+mj-ea"/>
                <a:cs typeface="Bahnschrift" panose="020B0502040204020203" charset="0"/>
              </a:defRPr>
            </a:lvl1pPr>
          </a:lstStyle>
          <a:p>
            <a:r>
              <a:rPr altLang="en-US">
                <a:solidFill>
                  <a:schemeClr val="accent1"/>
                </a:solidFill>
                <a:latin typeface="UTM Caviar" panose="02040603050506020204" charset="0"/>
                <a:cs typeface="UTM Caviar" panose="02040603050506020204" charset="0"/>
              </a:rPr>
              <a:t>Some Quiz</a:t>
            </a:r>
            <a:endParaRPr altLang="en-US">
              <a:solidFill>
                <a:schemeClr val="accent1"/>
              </a:solidFill>
              <a:latin typeface="UTM Caviar" panose="02040603050506020204" charset="0"/>
              <a:cs typeface="UTM Caviar" panose="02040603050506020204" charset="0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Rectangles 3"/>
          <p:cNvSpPr/>
          <p:nvPr>
            <p:custDataLst>
              <p:tags r:id="rId1"/>
            </p:custDataLst>
          </p:nvPr>
        </p:nvSpPr>
        <p:spPr>
          <a:xfrm>
            <a:off x="1649730" y="1600200"/>
            <a:ext cx="8470265" cy="12776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p>
            <a:pPr algn="ctr"/>
            <a:r>
              <a:rPr lang="vi-VN" altLang="en-GB">
                <a:solidFill>
                  <a:schemeClr val="bg1"/>
                </a:solidFill>
                <a:latin typeface="UTM Caviar" panose="02040603050506020204" charset="0"/>
                <a:cs typeface="UTM Caviar" panose="02040603050506020204" charset="0"/>
              </a:rPr>
              <a:t>1, </a:t>
            </a:r>
            <a:r>
              <a:rPr lang="en-US" altLang="en-GB">
                <a:solidFill>
                  <a:schemeClr val="bg1"/>
                </a:solidFill>
                <a:latin typeface="UTM Caviar" panose="02040603050506020204" charset="0"/>
                <a:cs typeface="UTM Caviar" panose="02040603050506020204" charset="0"/>
              </a:rPr>
              <a:t>Hành </a:t>
            </a:r>
            <a:r>
              <a:rPr lang="en-US" altLang="en-US">
                <a:solidFill>
                  <a:schemeClr val="bg1"/>
                </a:solidFill>
                <a:latin typeface="UTM Caviar" panose="02040603050506020204" charset="0"/>
                <a:cs typeface="UTM Caviar" panose="02040603050506020204" charset="0"/>
              </a:rPr>
              <a:t>đ</a:t>
            </a:r>
            <a:r>
              <a:rPr lang="en-US" altLang="en-GB">
                <a:solidFill>
                  <a:schemeClr val="bg1"/>
                </a:solidFill>
                <a:latin typeface="UTM Caviar" panose="02040603050506020204" charset="0"/>
                <a:cs typeface="UTM Caviar" panose="02040603050506020204" charset="0"/>
              </a:rPr>
              <a:t>ộng </a:t>
            </a:r>
            <a:r>
              <a:rPr lang="en-US" altLang="en-US">
                <a:solidFill>
                  <a:schemeClr val="bg1"/>
                </a:solidFill>
                <a:latin typeface="UTM Caviar" panose="02040603050506020204" charset="0"/>
                <a:cs typeface="UTM Caviar" panose="02040603050506020204" charset="0"/>
              </a:rPr>
              <a:t>đ</a:t>
            </a:r>
            <a:r>
              <a:rPr lang="en-US" altLang="en-GB">
                <a:solidFill>
                  <a:schemeClr val="bg1"/>
                </a:solidFill>
                <a:latin typeface="UTM Caviar" panose="02040603050506020204" charset="0"/>
                <a:cs typeface="UTM Caviar" panose="02040603050506020204" charset="0"/>
              </a:rPr>
              <a:t>iện thoại tự </a:t>
            </a:r>
            <a:r>
              <a:rPr lang="en-US" altLang="en-US">
                <a:solidFill>
                  <a:schemeClr val="bg1"/>
                </a:solidFill>
                <a:latin typeface="UTM Caviar" panose="02040603050506020204" charset="0"/>
                <a:cs typeface="UTM Caviar" panose="02040603050506020204" charset="0"/>
              </a:rPr>
              <a:t>đ</a:t>
            </a:r>
            <a:r>
              <a:rPr lang="en-US" altLang="en-GB">
                <a:solidFill>
                  <a:schemeClr val="bg1"/>
                </a:solidFill>
                <a:latin typeface="UTM Caviar" panose="02040603050506020204" charset="0"/>
                <a:cs typeface="UTM Caviar" panose="02040603050506020204" charset="0"/>
              </a:rPr>
              <a:t>ộng khoanh v</a:t>
            </a:r>
            <a:r>
              <a:rPr lang="en-US" altLang="en-US">
                <a:solidFill>
                  <a:schemeClr val="bg1"/>
                </a:solidFill>
                <a:latin typeface="UTM Caviar" panose="02040603050506020204" charset="0"/>
                <a:cs typeface="UTM Caviar" panose="02040603050506020204" charset="0"/>
              </a:rPr>
              <a:t>ù</a:t>
            </a:r>
            <a:r>
              <a:rPr lang="en-US" altLang="en-GB">
                <a:solidFill>
                  <a:schemeClr val="bg1"/>
                </a:solidFill>
                <a:latin typeface="UTM Caviar" panose="02040603050506020204" charset="0"/>
                <a:cs typeface="UTM Caviar" panose="02040603050506020204" charset="0"/>
              </a:rPr>
              <a:t>ng c</a:t>
            </a:r>
            <a:r>
              <a:rPr lang="en-US" altLang="en-US">
                <a:solidFill>
                  <a:schemeClr val="bg1"/>
                </a:solidFill>
                <a:latin typeface="UTM Caviar" panose="02040603050506020204" charset="0"/>
                <a:cs typeface="UTM Caviar" panose="02040603050506020204" charset="0"/>
              </a:rPr>
              <a:t>á</a:t>
            </a:r>
            <a:r>
              <a:rPr lang="en-US" altLang="en-GB">
                <a:solidFill>
                  <a:schemeClr val="bg1"/>
                </a:solidFill>
                <a:latin typeface="UTM Caviar" panose="02040603050506020204" charset="0"/>
                <a:cs typeface="UTM Caviar" panose="02040603050506020204" charset="0"/>
              </a:rPr>
              <a:t>c khuôn mặt trong một bức ảnh </a:t>
            </a:r>
            <a:r>
              <a:rPr lang="en-US" altLang="en-US">
                <a:solidFill>
                  <a:schemeClr val="bg1"/>
                </a:solidFill>
                <a:latin typeface="UTM Caviar" panose="02040603050506020204" charset="0"/>
                <a:cs typeface="UTM Caviar" panose="02040603050506020204" charset="0"/>
              </a:rPr>
              <a:t>đư</a:t>
            </a:r>
            <a:r>
              <a:rPr lang="en-US" altLang="en-GB">
                <a:solidFill>
                  <a:schemeClr val="bg1"/>
                </a:solidFill>
                <a:latin typeface="UTM Caviar" panose="02040603050506020204" charset="0"/>
                <a:cs typeface="UTM Caviar" panose="02040603050506020204" charset="0"/>
              </a:rPr>
              <a:t>ợc gọi là g</a:t>
            </a:r>
            <a:r>
              <a:rPr lang="en-US" altLang="en-US">
                <a:solidFill>
                  <a:schemeClr val="bg1"/>
                </a:solidFill>
                <a:latin typeface="UTM Caviar" panose="02040603050506020204" charset="0"/>
                <a:cs typeface="UTM Caviar" panose="02040603050506020204" charset="0"/>
              </a:rPr>
              <a:t>ì</a:t>
            </a:r>
            <a:r>
              <a:rPr lang="en-US" altLang="en-GB">
                <a:solidFill>
                  <a:schemeClr val="bg1"/>
                </a:solidFill>
                <a:latin typeface="UTM Caviar" panose="02040603050506020204" charset="0"/>
                <a:cs typeface="UTM Caviar" panose="02040603050506020204" charset="0"/>
              </a:rPr>
              <a:t>?</a:t>
            </a:r>
            <a:endParaRPr lang="en-US" altLang="en-GB">
              <a:solidFill>
                <a:schemeClr val="bg1"/>
              </a:solidFill>
              <a:latin typeface="UTM Caviar" panose="02040603050506020204" charset="0"/>
              <a:cs typeface="UTM Caviar" panose="02040603050506020204" charset="0"/>
            </a:endParaRPr>
          </a:p>
        </p:txBody>
      </p:sp>
      <p:sp>
        <p:nvSpPr>
          <p:cNvPr id="5" name="Rectangles 4"/>
          <p:cNvSpPr/>
          <p:nvPr>
            <p:custDataLst>
              <p:tags r:id="rId2"/>
            </p:custDataLst>
          </p:nvPr>
        </p:nvSpPr>
        <p:spPr>
          <a:xfrm>
            <a:off x="1649730" y="3269615"/>
            <a:ext cx="4224655" cy="1032510"/>
          </a:xfrm>
          <a:prstGeom prst="rect">
            <a:avLst/>
          </a:prstGeom>
          <a:solidFill>
            <a:srgbClr val="FF5959"/>
          </a:solidFill>
          <a:ln w="12700" cmpd="sng">
            <a:solidFill>
              <a:schemeClr val="bg1"/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p>
            <a:pPr algn="ctr"/>
            <a:r>
              <a:rPr lang="en-US" altLang="en-GB">
                <a:solidFill>
                  <a:schemeClr val="bg1"/>
                </a:solidFill>
                <a:latin typeface="UTM Caviar" panose="02040603050506020204" charset="0"/>
                <a:cs typeface="UTM Caviar" panose="02040603050506020204" charset="0"/>
              </a:rPr>
              <a:t>Face Recognition</a:t>
            </a:r>
            <a:endParaRPr lang="en-US" altLang="en-GB">
              <a:solidFill>
                <a:schemeClr val="bg1"/>
              </a:solidFill>
              <a:latin typeface="UTM Caviar" panose="02040603050506020204" charset="0"/>
              <a:cs typeface="UTM Caviar" panose="02040603050506020204" charset="0"/>
            </a:endParaRPr>
          </a:p>
        </p:txBody>
      </p:sp>
      <p:sp>
        <p:nvSpPr>
          <p:cNvPr id="6" name="Rectangles 5"/>
          <p:cNvSpPr/>
          <p:nvPr>
            <p:custDataLst>
              <p:tags r:id="rId3"/>
            </p:custDataLst>
          </p:nvPr>
        </p:nvSpPr>
        <p:spPr>
          <a:xfrm>
            <a:off x="5874385" y="3269615"/>
            <a:ext cx="4224655" cy="1032510"/>
          </a:xfrm>
          <a:prstGeom prst="rect">
            <a:avLst/>
          </a:prstGeom>
          <a:solidFill>
            <a:schemeClr val="accent6"/>
          </a:solidFill>
          <a:ln w="12700" cmpd="sng">
            <a:solidFill>
              <a:schemeClr val="bg1"/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p>
            <a:pPr algn="ctr"/>
            <a:r>
              <a:rPr lang="en-US" altLang="en-GB">
                <a:solidFill>
                  <a:schemeClr val="bg1"/>
                </a:solidFill>
                <a:latin typeface="UTM Caviar" panose="02040603050506020204" charset="0"/>
                <a:cs typeface="UTM Caviar" panose="02040603050506020204" charset="0"/>
              </a:rPr>
              <a:t>Face Detection</a:t>
            </a:r>
            <a:endParaRPr lang="en-US" altLang="en-GB">
              <a:solidFill>
                <a:schemeClr val="bg1"/>
              </a:solidFill>
              <a:latin typeface="UTM Caviar" panose="02040603050506020204" charset="0"/>
              <a:cs typeface="UTM Caviar" panose="02040603050506020204" charset="0"/>
            </a:endParaRPr>
          </a:p>
        </p:txBody>
      </p:sp>
      <p:sp>
        <p:nvSpPr>
          <p:cNvPr id="7" name="Rectangles 6"/>
          <p:cNvSpPr/>
          <p:nvPr>
            <p:custDataLst>
              <p:tags r:id="rId4"/>
            </p:custDataLst>
          </p:nvPr>
        </p:nvSpPr>
        <p:spPr>
          <a:xfrm>
            <a:off x="1649730" y="4302125"/>
            <a:ext cx="4224655" cy="1032510"/>
          </a:xfrm>
          <a:prstGeom prst="rect">
            <a:avLst/>
          </a:prstGeom>
          <a:solidFill>
            <a:srgbClr val="FF5959"/>
          </a:solidFill>
          <a:ln w="12700" cmpd="sng">
            <a:solidFill>
              <a:schemeClr val="bg1"/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p>
            <a:pPr algn="ctr"/>
            <a:r>
              <a:rPr lang="en-US" altLang="en-GB">
                <a:solidFill>
                  <a:schemeClr val="bg1"/>
                </a:solidFill>
                <a:latin typeface="UTM Caviar" panose="02040603050506020204" charset="0"/>
                <a:cs typeface="UTM Caviar" panose="02040603050506020204" charset="0"/>
              </a:rPr>
              <a:t>Face Alignment</a:t>
            </a:r>
            <a:endParaRPr lang="en-US" altLang="en-GB">
              <a:solidFill>
                <a:schemeClr val="bg1"/>
              </a:solidFill>
              <a:latin typeface="UTM Caviar" panose="02040603050506020204" charset="0"/>
              <a:cs typeface="UTM Caviar" panose="02040603050506020204" charset="0"/>
            </a:endParaRPr>
          </a:p>
        </p:txBody>
      </p:sp>
      <p:sp>
        <p:nvSpPr>
          <p:cNvPr id="8" name="Rectangles 7"/>
          <p:cNvSpPr/>
          <p:nvPr>
            <p:custDataLst>
              <p:tags r:id="rId5"/>
            </p:custDataLst>
          </p:nvPr>
        </p:nvSpPr>
        <p:spPr>
          <a:xfrm>
            <a:off x="5874385" y="4302125"/>
            <a:ext cx="4224655" cy="1032510"/>
          </a:xfrm>
          <a:prstGeom prst="rect">
            <a:avLst/>
          </a:prstGeom>
          <a:solidFill>
            <a:srgbClr val="FF5959"/>
          </a:solidFill>
          <a:ln w="12700" cmpd="sng">
            <a:solidFill>
              <a:schemeClr val="bg1"/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p>
            <a:pPr algn="ctr"/>
            <a:r>
              <a:rPr lang="en-US" altLang="en-GB">
                <a:solidFill>
                  <a:schemeClr val="bg1"/>
                </a:solidFill>
                <a:latin typeface="UTM Caviar" panose="02040603050506020204" charset="0"/>
                <a:cs typeface="UTM Caviar" panose="02040603050506020204" charset="0"/>
              </a:rPr>
              <a:t>Feature Extraction</a:t>
            </a:r>
            <a:endParaRPr lang="en-US" altLang="en-GB">
              <a:solidFill>
                <a:schemeClr val="bg1"/>
              </a:solidFill>
              <a:latin typeface="UTM Caviar" panose="02040603050506020204" charset="0"/>
              <a:cs typeface="UTM Caviar" panose="02040603050506020204" charset="0"/>
            </a:endParaRPr>
          </a:p>
        </p:txBody>
      </p:sp>
      <p:sp>
        <p:nvSpPr>
          <p:cNvPr id="11" name="Title 9"/>
          <p:cNvSpPr>
            <a:spLocks noGrp="1"/>
          </p:cNvSpPr>
          <p:nvPr>
            <p:custDataLst>
              <p:tags r:id="rId6"/>
            </p:custDataLst>
          </p:nvPr>
        </p:nvSpPr>
        <p:spPr>
          <a:xfrm>
            <a:off x="259080" y="322580"/>
            <a:ext cx="11662410" cy="4610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marR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  <a:defRPr kumimoji="0" lang="vi-VN" altLang="en-US" sz="4000" b="1" i="0" u="none" strike="noStrike" kern="1200" cap="none" spc="0" normalizeH="0" baseline="0" noProof="1">
                <a:solidFill>
                  <a:srgbClr val="3B4F82"/>
                </a:solidFill>
                <a:latin typeface="+mj-lt"/>
                <a:ea typeface="+mj-ea"/>
                <a:cs typeface="Bahnschrift" panose="020B0502040204020203" charset="0"/>
              </a:defRPr>
            </a:lvl1pPr>
          </a:lstStyle>
          <a:p>
            <a:r>
              <a:rPr altLang="en-US">
                <a:solidFill>
                  <a:schemeClr val="accent1"/>
                </a:solidFill>
                <a:latin typeface="UTM Caviar" panose="02040603050506020204" charset="0"/>
                <a:cs typeface="UTM Caviar" panose="02040603050506020204" charset="0"/>
              </a:rPr>
              <a:t>Some Quiz</a:t>
            </a:r>
            <a:endParaRPr altLang="en-US">
              <a:solidFill>
                <a:schemeClr val="accent1"/>
              </a:solidFill>
              <a:latin typeface="UTM Caviar" panose="02040603050506020204" charset="0"/>
              <a:cs typeface="UTM Caviar" panose="02040603050506020204" charset="0"/>
            </a:endParaRPr>
          </a:p>
        </p:txBody>
      </p:sp>
    </p:spTree>
    <p:custDataLst>
      <p:tags r:id="rId7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0.xml><?xml version="1.0" encoding="utf-8"?>
<p:tagLst xmlns:p="http://schemas.openxmlformats.org/presentationml/2006/main">
  <p:tag name="KSO_WM_SLIDE_TYPE" val="text"/>
  <p:tag name="KSO_WM_BEAUTIFY_FLAG" val="#wm#"/>
</p:tagLst>
</file>

<file path=ppt/tags/tag100.xml><?xml version="1.0" encoding="utf-8"?>
<p:tagLst xmlns:p="http://schemas.openxmlformats.org/presentationml/2006/main">
  <p:tag name="KSO_WM_UNIT_INDEX" val="5"/>
  <p:tag name="KSO_WM_UNIT_TEXT_SUBTYPE" val="a"/>
  <p:tag name="KSO_WM_UNIT_SUBTYPE" val="a"/>
  <p:tag name="KSO_WM_UNIT_TYPE" val="f"/>
  <p:tag name="KSO_WM_BEAUTIFY_FLAG" val="#wm#"/>
</p:tagLst>
</file>

<file path=ppt/tags/tag11.xml><?xml version="1.0" encoding="utf-8"?>
<p:tagLst xmlns:p="http://schemas.openxmlformats.org/presentationml/2006/main">
  <p:tag name="KSO_WM_UNIT_INDEX" val="2"/>
  <p:tag name="KSO_WM_UNIT_TEXT_SUBTYPE" val="a"/>
  <p:tag name="KSO_WM_UNIT_SUBTYPE" val="a"/>
  <p:tag name="KSO_WM_UNIT_TYPE" val="f"/>
  <p:tag name="KSO_WM_BEAUTIFY_FLAG" val="#wm#"/>
</p:tagLst>
</file>

<file path=ppt/tags/tag12.xml><?xml version="1.0" encoding="utf-8"?>
<p:tagLst xmlns:p="http://schemas.openxmlformats.org/presentationml/2006/main">
  <p:tag name="KSO_WM_UNIT_INDEX" val="3"/>
  <p:tag name="KSO_WM_UNIT_TEXT_SUBTYPE" val="a"/>
  <p:tag name="KSO_WM_UNIT_SUBTYPE" val="a"/>
  <p:tag name="KSO_WM_UNIT_TYPE" val="f"/>
  <p:tag name="KSO_WM_BEAUTIFY_FLAG" val="#wm#"/>
</p:tagLst>
</file>

<file path=ppt/tags/tag13.xml><?xml version="1.0" encoding="utf-8"?>
<p:tagLst xmlns:p="http://schemas.openxmlformats.org/presentationml/2006/main">
  <p:tag name="KSO_WM_UNIT_INDEX" val="4"/>
  <p:tag name="KSO_WM_UNIT_TEXT_SUBTYPE" val="a"/>
  <p:tag name="KSO_WM_UNIT_SUBTYPE" val="a"/>
  <p:tag name="KSO_WM_UNIT_TYPE" val="f"/>
  <p:tag name="KSO_WM_BEAUTIFY_FLAG" val="#wm#"/>
</p:tagLst>
</file>

<file path=ppt/tags/tag14.xml><?xml version="1.0" encoding="utf-8"?>
<p:tagLst xmlns:p="http://schemas.openxmlformats.org/presentationml/2006/main">
  <p:tag name="KSO_WM_UNIT_INDEX" val="5"/>
  <p:tag name="KSO_WM_UNIT_TEXT_SUBTYPE" val="a"/>
  <p:tag name="KSO_WM_UNIT_SUBTYPE" val="a"/>
  <p:tag name="KSO_WM_UNIT_TYPE" val="f"/>
  <p:tag name="KSO_WM_BEAUTIFY_FLAG" val="#wm#"/>
</p:tagLst>
</file>

<file path=ppt/tags/tag15.xml><?xml version="1.0" encoding="utf-8"?>
<p:tagLst xmlns:p="http://schemas.openxmlformats.org/presentationml/2006/main">
  <p:tag name="KSO_WM_UNIT_INDEX" val="6"/>
  <p:tag name="KSO_WM_UNIT_TEXT_SUBTYPE" val="a"/>
  <p:tag name="KSO_WM_UNIT_SUBTYPE" val="a"/>
  <p:tag name="KSO_WM_UNIT_TYPE" val="f"/>
  <p:tag name="KSO_WM_BEAUTIFY_FLAG" val="#wm#"/>
</p:tagLst>
</file>

<file path=ppt/tags/tag16.xml><?xml version="1.0" encoding="utf-8"?>
<p:tagLst xmlns:p="http://schemas.openxmlformats.org/presentationml/2006/main">
  <p:tag name="KSO_WM_UNIT_INDEX" val="1"/>
  <p:tag name="KSO_WM_UNIT_TYPE" val="a"/>
  <p:tag name="KSO_WM_BEAUTIFY_FLAG" val="#wm#"/>
  <p:tag name="KSO_WM_UNIT_TEXT" val="Some Quiz "/>
</p:tagLst>
</file>

<file path=ppt/tags/tag17.xml><?xml version="1.0" encoding="utf-8"?>
<p:tagLst xmlns:p="http://schemas.openxmlformats.org/presentationml/2006/main">
  <p:tag name="KSO_WM_SLIDE_TYPE" val="text"/>
  <p:tag name="KSO_WM_BEAUTIFY_FLAG" val="#wm#"/>
</p:tagLst>
</file>

<file path=ppt/tags/tag18.xml><?xml version="1.0" encoding="utf-8"?>
<p:tagLst xmlns:p="http://schemas.openxmlformats.org/presentationml/2006/main">
  <p:tag name="KSO_WM_UNIT_INDEX" val="2"/>
  <p:tag name="KSO_WM_UNIT_TEXT_SUBTYPE" val="a"/>
  <p:tag name="KSO_WM_UNIT_SUBTYPE" val="a"/>
  <p:tag name="KSO_WM_UNIT_TYPE" val="f"/>
  <p:tag name="KSO_WM_BEAUTIFY_FLAG" val="#wm#"/>
</p:tagLst>
</file>

<file path=ppt/tags/tag19.xml><?xml version="1.0" encoding="utf-8"?>
<p:tagLst xmlns:p="http://schemas.openxmlformats.org/presentationml/2006/main">
  <p:tag name="KSO_WM_UNIT_INDEX" val="3"/>
  <p:tag name="KSO_WM_UNIT_TEXT_SUBTYPE" val="a"/>
  <p:tag name="KSO_WM_UNIT_SUBTYPE" val="a"/>
  <p:tag name="KSO_WM_UNIT_TYPE" val="f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20.xml><?xml version="1.0" encoding="utf-8"?>
<p:tagLst xmlns:p="http://schemas.openxmlformats.org/presentationml/2006/main">
  <p:tag name="KSO_WM_UNIT_INDEX" val="4"/>
  <p:tag name="KSO_WM_UNIT_TEXT_SUBTYPE" val="a"/>
  <p:tag name="KSO_WM_UNIT_SUBTYPE" val="a"/>
  <p:tag name="KSO_WM_UNIT_TYPE" val="f"/>
  <p:tag name="KSO_WM_BEAUTIFY_FLAG" val="#wm#"/>
</p:tagLst>
</file>

<file path=ppt/tags/tag21.xml><?xml version="1.0" encoding="utf-8"?>
<p:tagLst xmlns:p="http://schemas.openxmlformats.org/presentationml/2006/main">
  <p:tag name="KSO_WM_UNIT_INDEX" val="5"/>
  <p:tag name="KSO_WM_UNIT_TEXT_SUBTYPE" val="a"/>
  <p:tag name="KSO_WM_UNIT_SUBTYPE" val="a"/>
  <p:tag name="KSO_WM_UNIT_TYPE" val="f"/>
  <p:tag name="KSO_WM_BEAUTIFY_FLAG" val="#wm#"/>
</p:tagLst>
</file>

<file path=ppt/tags/tag22.xml><?xml version="1.0" encoding="utf-8"?>
<p:tagLst xmlns:p="http://schemas.openxmlformats.org/presentationml/2006/main">
  <p:tag name="KSO_WM_UNIT_INDEX" val="6"/>
  <p:tag name="KSO_WM_UNIT_TEXT_SUBTYPE" val="a"/>
  <p:tag name="KSO_WM_UNIT_SUBTYPE" val="a"/>
  <p:tag name="KSO_WM_UNIT_TYPE" val="f"/>
  <p:tag name="KSO_WM_BEAUTIFY_FLAG" val="#wm#"/>
</p:tagLst>
</file>

<file path=ppt/tags/tag23.xml><?xml version="1.0" encoding="utf-8"?>
<p:tagLst xmlns:p="http://schemas.openxmlformats.org/presentationml/2006/main">
  <p:tag name="KSO_WM_UNIT_INDEX" val="1"/>
  <p:tag name="KSO_WM_UNIT_TYPE" val="a"/>
  <p:tag name="KSO_WM_BEAUTIFY_FLAG" val="#wm#"/>
  <p:tag name="KSO_WM_UNIT_TEXT" val="MTCNN (Sample_Code)"/>
</p:tagLst>
</file>

<file path=ppt/tags/tag24.xml><?xml version="1.0" encoding="utf-8"?>
<p:tagLst xmlns:p="http://schemas.openxmlformats.org/presentationml/2006/main">
  <p:tag name="KSO_WM_SLIDE_TYPE" val="text"/>
  <p:tag name="KSO_WM_BEAUTIFY_FLAG" val="#wm#"/>
</p:tagLst>
</file>

<file path=ppt/tags/tag25.xml><?xml version="1.0" encoding="utf-8"?>
<p:tagLst xmlns:p="http://schemas.openxmlformats.org/presentationml/2006/main">
  <p:tag name="KSO_WM_UNIT_INDEX" val="2"/>
  <p:tag name="KSO_WM_UNIT_TEXT_SUBTYPE" val="a"/>
  <p:tag name="KSO_WM_UNIT_SUBTYPE" val="a"/>
  <p:tag name="KSO_WM_UNIT_TYPE" val="f"/>
  <p:tag name="KSO_WM_BEAUTIFY_FLAG" val="#wm#"/>
</p:tagLst>
</file>

<file path=ppt/tags/tag26.xml><?xml version="1.0" encoding="utf-8"?>
<p:tagLst xmlns:p="http://schemas.openxmlformats.org/presentationml/2006/main">
  <p:tag name="KSO_WM_UNIT_INDEX" val="3"/>
  <p:tag name="KSO_WM_UNIT_TEXT_SUBTYPE" val="a"/>
  <p:tag name="KSO_WM_UNIT_SUBTYPE" val="a"/>
  <p:tag name="KSO_WM_UNIT_TYPE" val="f"/>
  <p:tag name="KSO_WM_BEAUTIFY_FLAG" val="#wm#"/>
</p:tagLst>
</file>

<file path=ppt/tags/tag27.xml><?xml version="1.0" encoding="utf-8"?>
<p:tagLst xmlns:p="http://schemas.openxmlformats.org/presentationml/2006/main">
  <p:tag name="KSO_WM_UNIT_INDEX" val="4"/>
  <p:tag name="KSO_WM_UNIT_TEXT_SUBTYPE" val="a"/>
  <p:tag name="KSO_WM_UNIT_SUBTYPE" val="a"/>
  <p:tag name="KSO_WM_UNIT_TYPE" val="f"/>
  <p:tag name="KSO_WM_BEAUTIFY_FLAG" val="#wm#"/>
</p:tagLst>
</file>

<file path=ppt/tags/tag28.xml><?xml version="1.0" encoding="utf-8"?>
<p:tagLst xmlns:p="http://schemas.openxmlformats.org/presentationml/2006/main">
  <p:tag name="KSO_WM_UNIT_INDEX" val="5"/>
  <p:tag name="KSO_WM_UNIT_TEXT_SUBTYPE" val="a"/>
  <p:tag name="KSO_WM_UNIT_SUBTYPE" val="a"/>
  <p:tag name="KSO_WM_UNIT_TYPE" val="f"/>
  <p:tag name="KSO_WM_BEAUTIFY_FLAG" val="#wm#"/>
</p:tagLst>
</file>

<file path=ppt/tags/tag29.xml><?xml version="1.0" encoding="utf-8"?>
<p:tagLst xmlns:p="http://schemas.openxmlformats.org/presentationml/2006/main">
  <p:tag name="KSO_WM_UNIT_INDEX" val="6"/>
  <p:tag name="KSO_WM_UNIT_TEXT_SUBTYPE" val="a"/>
  <p:tag name="KSO_WM_UNIT_SUBTYPE" val="a"/>
  <p:tag name="KSO_WM_UNIT_TYPE" val="f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30.xml><?xml version="1.0" encoding="utf-8"?>
<p:tagLst xmlns:p="http://schemas.openxmlformats.org/presentationml/2006/main">
  <p:tag name="KSO_WM_UNIT_INDEX" val="1"/>
  <p:tag name="KSO_WM_UNIT_TYPE" val="a"/>
  <p:tag name="KSO_WM_BEAUTIFY_FLAG" val="#wm#"/>
  <p:tag name="KSO_WM_UNIT_TEXT" val="MTCNN (Sample_Code)"/>
</p:tagLst>
</file>

<file path=ppt/tags/tag31.xml><?xml version="1.0" encoding="utf-8"?>
<p:tagLst xmlns:p="http://schemas.openxmlformats.org/presentationml/2006/main">
  <p:tag name="KSO_WM_SLIDE_TYPE" val="text"/>
  <p:tag name="KSO_WM_BEAUTIFY_FLAG" val="#wm#"/>
</p:tagLst>
</file>

<file path=ppt/tags/tag32.xml><?xml version="1.0" encoding="utf-8"?>
<p:tagLst xmlns:p="http://schemas.openxmlformats.org/presentationml/2006/main">
  <p:tag name="KSO_WM_UNIT_INDEX" val="2"/>
  <p:tag name="KSO_WM_UNIT_TYPE" val="d"/>
  <p:tag name="KSO_WM_BEAUTIFY_FLAG" val="#wm#"/>
</p:tagLst>
</file>

<file path=ppt/tags/tag33.xml><?xml version="1.0" encoding="utf-8"?>
<p:tagLst xmlns:p="http://schemas.openxmlformats.org/presentationml/2006/main">
  <p:tag name="KSO_WM_UNIT_INDEX" val="3"/>
  <p:tag name="KSO_WM_UNIT_TEXT_SUBTYPE" val="a"/>
  <p:tag name="KSO_WM_UNIT_SUBTYPE" val="a"/>
  <p:tag name="KSO_WM_UNIT_TYPE" val="f"/>
  <p:tag name="KSO_WM_BEAUTIFY_FLAG" val="#wm#"/>
</p:tagLst>
</file>

<file path=ppt/tags/tag34.xml><?xml version="1.0" encoding="utf-8"?>
<p:tagLst xmlns:p="http://schemas.openxmlformats.org/presentationml/2006/main">
  <p:tag name="KSO_WM_UNIT_INDEX" val="4"/>
  <p:tag name="KSO_WM_UNIT_TEXT_SUBTYPE" val="a"/>
  <p:tag name="KSO_WM_UNIT_SUBTYPE" val="a"/>
  <p:tag name="KSO_WM_UNIT_TYPE" val="f"/>
  <p:tag name="KSO_WM_BEAUTIFY_FLAG" val="#wm#"/>
</p:tagLst>
</file>

<file path=ppt/tags/tag35.xml><?xml version="1.0" encoding="utf-8"?>
<p:tagLst xmlns:p="http://schemas.openxmlformats.org/presentationml/2006/main">
  <p:tag name="KSO_WM_UNIT_INDEX" val="5"/>
  <p:tag name="KSO_WM_UNIT_TEXT_SUBTYPE" val="a"/>
  <p:tag name="KSO_WM_UNIT_SUBTYPE" val="a"/>
  <p:tag name="KSO_WM_UNIT_TYPE" val="f"/>
  <p:tag name="KSO_WM_BEAUTIFY_FLAG" val="#wm#"/>
</p:tagLst>
</file>

<file path=ppt/tags/tag36.xml><?xml version="1.0" encoding="utf-8"?>
<p:tagLst xmlns:p="http://schemas.openxmlformats.org/presentationml/2006/main">
  <p:tag name="KSO_WM_UNIT_INDEX" val="6"/>
  <p:tag name="KSO_WM_UNIT_TEXT_SUBTYPE" val="a"/>
  <p:tag name="KSO_WM_UNIT_SUBTYPE" val="a"/>
  <p:tag name="KSO_WM_UNIT_TYPE" val="f"/>
  <p:tag name="KSO_WM_BEAUTIFY_FLAG" val="#wm#"/>
</p:tagLst>
</file>

<file path=ppt/tags/tag37.xml><?xml version="1.0" encoding="utf-8"?>
<p:tagLst xmlns:p="http://schemas.openxmlformats.org/presentationml/2006/main">
  <p:tag name="KSO_WM_UNIT_INDEX" val="7"/>
  <p:tag name="KSO_WM_UNIT_TYPE" val="k"/>
  <p:tag name="KSO_WM_BEAUTIFY_FLAG" val="#wm#"/>
</p:tagLst>
</file>

<file path=ppt/tags/tag38.xml><?xml version="1.0" encoding="utf-8"?>
<p:tagLst xmlns:p="http://schemas.openxmlformats.org/presentationml/2006/main">
  <p:tag name="KSO_WM_UNIT_INDEX" val="8"/>
  <p:tag name="KSO_WM_UNIT_TEXT_SUBTYPE" val="a"/>
  <p:tag name="KSO_WM_UNIT_SUBTYPE" val="a"/>
  <p:tag name="KSO_WM_UNIT_TYPE" val="f"/>
  <p:tag name="KSO_WM_BEAUTIFY_FLAG" val="#wm#"/>
</p:tagLst>
</file>

<file path=ppt/tags/tag39.xml><?xml version="1.0" encoding="utf-8"?>
<p:tagLst xmlns:p="http://schemas.openxmlformats.org/presentationml/2006/main">
  <p:tag name="KSO_WM_UNIT_INDEX" val="9"/>
  <p:tag name="KSO_WM_UNIT_TEXT_SUBTYPE" val="a"/>
  <p:tag name="KSO_WM_UNIT_SUBTYPE" val="a"/>
  <p:tag name="KSO_WM_UNIT_TYPE" val="f"/>
  <p:tag name="KSO_WM_BEAUTIFY_FLAG" val="#wm#"/>
</p:tagLst>
</file>

<file path=ppt/tags/tag4.xml><?xml version="1.0" encoding="utf-8"?>
<p:tagLst xmlns:p="http://schemas.openxmlformats.org/presentationml/2006/main">
  <p:tag name="KSO_WM_UNIT_INDEX" val="2"/>
  <p:tag name="KSO_WM_UNIT_TEXT_SUBTYPE" val="a"/>
  <p:tag name="KSO_WM_UNIT_SUBTYPE" val="a"/>
  <p:tag name="KSO_WM_UNIT_TYPE" val="f"/>
  <p:tag name="KSO_WM_BEAUTIFY_FLAG" val="#wm#"/>
</p:tagLst>
</file>

<file path=ppt/tags/tag40.xml><?xml version="1.0" encoding="utf-8"?>
<p:tagLst xmlns:p="http://schemas.openxmlformats.org/presentationml/2006/main">
  <p:tag name="KSO_WM_UNIT_INDEX" val="10"/>
  <p:tag name="KSO_WM_UNIT_TEXT_SUBTYPE" val="a"/>
  <p:tag name="KSO_WM_UNIT_SUBTYPE" val="a"/>
  <p:tag name="KSO_WM_UNIT_TYPE" val="f"/>
  <p:tag name="KSO_WM_BEAUTIFY_FLAG" val="#wm#"/>
</p:tagLst>
</file>

<file path=ppt/tags/tag41.xml><?xml version="1.0" encoding="utf-8"?>
<p:tagLst xmlns:p="http://schemas.openxmlformats.org/presentationml/2006/main">
  <p:tag name="KSO_WM_UNIT_INDEX" val="11"/>
  <p:tag name="KSO_WM_UNIT_TEXT_SUBTYPE" val="a"/>
  <p:tag name="KSO_WM_UNIT_SUBTYPE" val="a"/>
  <p:tag name="KSO_WM_UNIT_TYPE" val="f"/>
  <p:tag name="KSO_WM_BEAUTIFY_FLAG" val="#wm#"/>
</p:tagLst>
</file>

<file path=ppt/tags/tag42.xml><?xml version="1.0" encoding="utf-8"?>
<p:tagLst xmlns:p="http://schemas.openxmlformats.org/presentationml/2006/main">
  <p:tag name="KSO_WM_UNIT_INDEX" val="2"/>
  <p:tag name="KSO_WM_UNIT_TYPE" val="d"/>
  <p:tag name="KSO_WM_BEAUTIFY_FLAG" val="#wm#"/>
</p:tagLst>
</file>

<file path=ppt/tags/tag43.xml><?xml version="1.0" encoding="utf-8"?>
<p:tagLst xmlns:p="http://schemas.openxmlformats.org/presentationml/2006/main">
  <p:tag name="KSO_WM_UNIT_INDEX" val="3"/>
  <p:tag name="KSO_WM_UNIT_TEXT_SUBTYPE" val="a"/>
  <p:tag name="KSO_WM_UNIT_SUBTYPE" val="a"/>
  <p:tag name="KSO_WM_UNIT_TYPE" val="f"/>
  <p:tag name="KSO_WM_BEAUTIFY_FLAG" val="#wm#"/>
</p:tagLst>
</file>

<file path=ppt/tags/tag44.xml><?xml version="1.0" encoding="utf-8"?>
<p:tagLst xmlns:p="http://schemas.openxmlformats.org/presentationml/2006/main">
  <p:tag name="KSO_WM_UNIT_INDEX" val="4"/>
  <p:tag name="KSO_WM_UNIT_TEXT_SUBTYPE" val="a"/>
  <p:tag name="KSO_WM_UNIT_SUBTYPE" val="a"/>
  <p:tag name="KSO_WM_UNIT_TYPE" val="f"/>
  <p:tag name="KSO_WM_BEAUTIFY_FLAG" val="#wm#"/>
</p:tagLst>
</file>

<file path=ppt/tags/tag45.xml><?xml version="1.0" encoding="utf-8"?>
<p:tagLst xmlns:p="http://schemas.openxmlformats.org/presentationml/2006/main">
  <p:tag name="KSO_WM_UNIT_INDEX" val="5"/>
  <p:tag name="KSO_WM_UNIT_TEXT_SUBTYPE" val="a"/>
  <p:tag name="KSO_WM_UNIT_SUBTYPE" val="a"/>
  <p:tag name="KSO_WM_UNIT_TYPE" val="f"/>
  <p:tag name="KSO_WM_BEAUTIFY_FLAG" val="#wm#"/>
</p:tagLst>
</file>

<file path=ppt/tags/tag46.xml><?xml version="1.0" encoding="utf-8"?>
<p:tagLst xmlns:p="http://schemas.openxmlformats.org/presentationml/2006/main">
  <p:tag name="KSO_WM_UNIT_INDEX" val="6"/>
  <p:tag name="KSO_WM_UNIT_TEXT_SUBTYPE" val="a"/>
  <p:tag name="KSO_WM_UNIT_SUBTYPE" val="a"/>
  <p:tag name="KSO_WM_UNIT_TYPE" val="f"/>
  <p:tag name="KSO_WM_BEAUTIFY_FLAG" val="#wm#"/>
</p:tagLst>
</file>

<file path=ppt/tags/tag47.xml><?xml version="1.0" encoding="utf-8"?>
<p:tagLst xmlns:p="http://schemas.openxmlformats.org/presentationml/2006/main">
  <p:tag name="KSO_WM_UNIT_INDEX" val="7"/>
  <p:tag name="KSO_WM_UNIT_TYPE" val="k"/>
  <p:tag name="KSO_WM_BEAUTIFY_FLAG" val="#wm#"/>
</p:tagLst>
</file>

<file path=ppt/tags/tag48.xml><?xml version="1.0" encoding="utf-8"?>
<p:tagLst xmlns:p="http://schemas.openxmlformats.org/presentationml/2006/main">
  <p:tag name="KSO_WM_UNIT_INDEX" val="8"/>
  <p:tag name="KSO_WM_UNIT_TEXT_SUBTYPE" val="a"/>
  <p:tag name="KSO_WM_UNIT_SUBTYPE" val="a"/>
  <p:tag name="KSO_WM_UNIT_TYPE" val="f"/>
  <p:tag name="KSO_WM_BEAUTIFY_FLAG" val="#wm#"/>
</p:tagLst>
</file>

<file path=ppt/tags/tag49.xml><?xml version="1.0" encoding="utf-8"?>
<p:tagLst xmlns:p="http://schemas.openxmlformats.org/presentationml/2006/main">
  <p:tag name="KSO_WM_UNIT_INDEX" val="9"/>
  <p:tag name="KSO_WM_UNIT_TEXT_SUBTYPE" val="a"/>
  <p:tag name="KSO_WM_UNIT_SUBTYPE" val="a"/>
  <p:tag name="KSO_WM_UNIT_TYPE" val="f"/>
  <p:tag name="KSO_WM_BEAUTIFY_FLAG" val="#wm#"/>
</p:tagLst>
</file>

<file path=ppt/tags/tag5.xml><?xml version="1.0" encoding="utf-8"?>
<p:tagLst xmlns:p="http://schemas.openxmlformats.org/presentationml/2006/main">
  <p:tag name="KSO_WM_UNIT_INDEX" val="3"/>
  <p:tag name="KSO_WM_UNIT_TEXT_SUBTYPE" val="a"/>
  <p:tag name="KSO_WM_UNIT_SUBTYPE" val="a"/>
  <p:tag name="KSO_WM_UNIT_TYPE" val="f"/>
  <p:tag name="KSO_WM_BEAUTIFY_FLAG" val="#wm#"/>
</p:tagLst>
</file>

<file path=ppt/tags/tag50.xml><?xml version="1.0" encoding="utf-8"?>
<p:tagLst xmlns:p="http://schemas.openxmlformats.org/presentationml/2006/main">
  <p:tag name="KSO_WM_UNIT_INDEX" val="10"/>
  <p:tag name="KSO_WM_UNIT_TEXT_SUBTYPE" val="a"/>
  <p:tag name="KSO_WM_UNIT_SUBTYPE" val="a"/>
  <p:tag name="KSO_WM_UNIT_TYPE" val="f"/>
  <p:tag name="KSO_WM_BEAUTIFY_FLAG" val="#wm#"/>
</p:tagLst>
</file>

<file path=ppt/tags/tag51.xml><?xml version="1.0" encoding="utf-8"?>
<p:tagLst xmlns:p="http://schemas.openxmlformats.org/presentationml/2006/main">
  <p:tag name="KSO_WM_UNIT_INDEX" val="11"/>
  <p:tag name="KSO_WM_UNIT_TEXT_SUBTYPE" val="a"/>
  <p:tag name="KSO_WM_UNIT_SUBTYPE" val="a"/>
  <p:tag name="KSO_WM_UNIT_TYPE" val="f"/>
  <p:tag name="KSO_WM_BEAUTIFY_FLAG" val="#wm#"/>
</p:tagLst>
</file>

<file path=ppt/tags/tag52.xml><?xml version="1.0" encoding="utf-8"?>
<p:tagLst xmlns:p="http://schemas.openxmlformats.org/presentationml/2006/main">
  <p:tag name="KSO_WM_UNIT_INDEX" val="12"/>
  <p:tag name="KSO_WM_UNIT_TYPE" val="d"/>
  <p:tag name="KSO_WM_BEAUTIFY_FLAG" val="#wm#"/>
</p:tagLst>
</file>

<file path=ppt/tags/tag53.xml><?xml version="1.0" encoding="utf-8"?>
<p:tagLst xmlns:p="http://schemas.openxmlformats.org/presentationml/2006/main">
  <p:tag name="KSO_WM_UNIT_INDEX" val="13"/>
  <p:tag name="KSO_WM_UNIT_TYPE" val="d"/>
  <p:tag name="KSO_WM_BEAUTIFY_FLAG" val="#wm#"/>
</p:tagLst>
</file>

<file path=ppt/tags/tag54.xml><?xml version="1.0" encoding="utf-8"?>
<p:tagLst xmlns:p="http://schemas.openxmlformats.org/presentationml/2006/main">
  <p:tag name="KSO_WM_UNIT_INDEX" val="14"/>
  <p:tag name="KSO_WM_UNIT_TYPE" val="k"/>
  <p:tag name="KSO_WM_BEAUTIFY_FLAG" val="#wm#"/>
</p:tagLst>
</file>

<file path=ppt/tags/tag55.xml><?xml version="1.0" encoding="utf-8"?>
<p:tagLst xmlns:p="http://schemas.openxmlformats.org/presentationml/2006/main">
  <p:tag name="KSO_WM_UNIT_INDEX" val="2"/>
  <p:tag name="KSO_WM_UNIT_TYPE" val="d"/>
  <p:tag name="KSO_WM_BEAUTIFY_FLAG" val="#wm#"/>
</p:tagLst>
</file>

<file path=ppt/tags/tag56.xml><?xml version="1.0" encoding="utf-8"?>
<p:tagLst xmlns:p="http://schemas.openxmlformats.org/presentationml/2006/main">
  <p:tag name="KSO_WM_UNIT_INDEX" val="3"/>
  <p:tag name="KSO_WM_UNIT_TYPE" val="d"/>
  <p:tag name="KSO_WM_BEAUTIFY_FLAG" val="#wm#"/>
</p:tagLst>
</file>

<file path=ppt/tags/tag57.xml><?xml version="1.0" encoding="utf-8"?>
<p:tagLst xmlns:p="http://schemas.openxmlformats.org/presentationml/2006/main">
  <p:tag name="KSO_WM_UNIT_INDEX" val="2"/>
  <p:tag name="KSO_WM_UNIT_TYPE" val="d"/>
  <p:tag name="KSO_WM_BEAUTIFY_FLAG" val="#wm#"/>
</p:tagLst>
</file>

<file path=ppt/tags/tag58.xml><?xml version="1.0" encoding="utf-8"?>
<p:tagLst xmlns:p="http://schemas.openxmlformats.org/presentationml/2006/main">
  <p:tag name="KSO_WM_UNIT_INDEX" val="3"/>
  <p:tag name="KSO_WM_UNIT_TEXT_SUBTYPE" val="a"/>
  <p:tag name="KSO_WM_UNIT_SUBTYPE" val="a"/>
  <p:tag name="KSO_WM_UNIT_TYPE" val="f"/>
  <p:tag name="KSO_WM_BEAUTIFY_FLAG" val="#wm#"/>
</p:tagLst>
</file>

<file path=ppt/tags/tag59.xml><?xml version="1.0" encoding="utf-8"?>
<p:tagLst xmlns:p="http://schemas.openxmlformats.org/presentationml/2006/main">
  <p:tag name="KSO_WM_UNIT_INDEX" val="4"/>
  <p:tag name="KSO_WM_UNIT_TEXT_SUBTYPE" val="a"/>
  <p:tag name="KSO_WM_UNIT_SUBTYPE" val="a"/>
  <p:tag name="KSO_WM_UNIT_TYPE" val="f"/>
  <p:tag name="KSO_WM_BEAUTIFY_FLAG" val="#wm#"/>
</p:tagLst>
</file>

<file path=ppt/tags/tag6.xml><?xml version="1.0" encoding="utf-8"?>
<p:tagLst xmlns:p="http://schemas.openxmlformats.org/presentationml/2006/main">
  <p:tag name="KSO_WM_UNIT_INDEX" val="4"/>
  <p:tag name="KSO_WM_UNIT_TEXT_SUBTYPE" val="a"/>
  <p:tag name="KSO_WM_UNIT_SUBTYPE" val="a"/>
  <p:tag name="KSO_WM_UNIT_TYPE" val="f"/>
  <p:tag name="KSO_WM_BEAUTIFY_FLAG" val="#wm#"/>
</p:tagLst>
</file>

<file path=ppt/tags/tag60.xml><?xml version="1.0" encoding="utf-8"?>
<p:tagLst xmlns:p="http://schemas.openxmlformats.org/presentationml/2006/main">
  <p:tag name="KSO_WM_UNIT_INDEX" val="5"/>
  <p:tag name="KSO_WM_UNIT_TEXT_SUBTYPE" val="a"/>
  <p:tag name="KSO_WM_UNIT_SUBTYPE" val="a"/>
  <p:tag name="KSO_WM_UNIT_TYPE" val="f"/>
  <p:tag name="KSO_WM_BEAUTIFY_FLAG" val="#wm#"/>
</p:tagLst>
</file>

<file path=ppt/tags/tag61.xml><?xml version="1.0" encoding="utf-8"?>
<p:tagLst xmlns:p="http://schemas.openxmlformats.org/presentationml/2006/main">
  <p:tag name="KSO_WM_UNIT_INDEX" val="6"/>
  <p:tag name="KSO_WM_UNIT_TEXT_SUBTYPE" val="a"/>
  <p:tag name="KSO_WM_UNIT_SUBTYPE" val="a"/>
  <p:tag name="KSO_WM_UNIT_TYPE" val="f"/>
  <p:tag name="KSO_WM_BEAUTIFY_FLAG" val="#wm#"/>
</p:tagLst>
</file>

<file path=ppt/tags/tag62.xml><?xml version="1.0" encoding="utf-8"?>
<p:tagLst xmlns:p="http://schemas.openxmlformats.org/presentationml/2006/main">
  <p:tag name="KSO_WM_UNIT_INDEX" val="7"/>
  <p:tag name="KSO_WM_UNIT_TYPE" val="k"/>
  <p:tag name="KSO_WM_BEAUTIFY_FLAG" val="#wm#"/>
</p:tagLst>
</file>

<file path=ppt/tags/tag63.xml><?xml version="1.0" encoding="utf-8"?>
<p:tagLst xmlns:p="http://schemas.openxmlformats.org/presentationml/2006/main">
  <p:tag name="KSO_WM_UNIT_INDEX" val="8"/>
  <p:tag name="KSO_WM_UNIT_TYPE" val="b"/>
  <p:tag name="KSO_WM_BEAUTIFY_FLAG" val="#wm#"/>
</p:tagLst>
</file>

<file path=ppt/tags/tag64.xml><?xml version="1.0" encoding="utf-8"?>
<p:tagLst xmlns:p="http://schemas.openxmlformats.org/presentationml/2006/main">
  <p:tag name="KSO_WM_UNIT_INDEX" val="9"/>
  <p:tag name="KSO_WM_UNIT_TEXT_SUBTYPE" val="a"/>
  <p:tag name="KSO_WM_UNIT_SUBTYPE" val="a"/>
  <p:tag name="KSO_WM_UNIT_TYPE" val="f"/>
  <p:tag name="KSO_WM_BEAUTIFY_FLAG" val="#wm#"/>
</p:tagLst>
</file>

<file path=ppt/tags/tag65.xml><?xml version="1.0" encoding="utf-8"?>
<p:tagLst xmlns:p="http://schemas.openxmlformats.org/presentationml/2006/main">
  <p:tag name="KSO_WM_UNIT_INDEX" val="10"/>
  <p:tag name="KSO_WM_UNIT_TEXT_SUBTYPE" val="a"/>
  <p:tag name="KSO_WM_UNIT_SUBTYPE" val="a"/>
  <p:tag name="KSO_WM_UNIT_TYPE" val="f"/>
  <p:tag name="KSO_WM_BEAUTIFY_FLAG" val="#wm#"/>
</p:tagLst>
</file>

<file path=ppt/tags/tag66.xml><?xml version="1.0" encoding="utf-8"?>
<p:tagLst xmlns:p="http://schemas.openxmlformats.org/presentationml/2006/main">
  <p:tag name="KSO_WM_UNIT_INDEX" val="11"/>
  <p:tag name="KSO_WM_UNIT_TEXT_SUBTYPE" val="a"/>
  <p:tag name="KSO_WM_UNIT_SUBTYPE" val="a"/>
  <p:tag name="KSO_WM_UNIT_TYPE" val="f"/>
  <p:tag name="KSO_WM_BEAUTIFY_FLAG" val="#wm#"/>
</p:tagLst>
</file>

<file path=ppt/tags/tag67.xml><?xml version="1.0" encoding="utf-8"?>
<p:tagLst xmlns:p="http://schemas.openxmlformats.org/presentationml/2006/main">
  <p:tag name="KSO_WM_UNIT_INDEX" val="12"/>
  <p:tag name="KSO_WM_UNIT_TYPE" val="d"/>
  <p:tag name="KSO_WM_BEAUTIFY_FLAG" val="#wm#"/>
</p:tagLst>
</file>

<file path=ppt/tags/tag68.xml><?xml version="1.0" encoding="utf-8"?>
<p:tagLst xmlns:p="http://schemas.openxmlformats.org/presentationml/2006/main">
  <p:tag name="KSO_WM_UNIT_INDEX" val="13"/>
  <p:tag name="KSO_WM_UNIT_TYPE" val="d"/>
  <p:tag name="KSO_WM_BEAUTIFY_FLAG" val="#wm#"/>
</p:tagLst>
</file>

<file path=ppt/tags/tag69.xml><?xml version="1.0" encoding="utf-8"?>
<p:tagLst xmlns:p="http://schemas.openxmlformats.org/presentationml/2006/main">
  <p:tag name="KSO_WM_UNIT_INDEX" val="14"/>
  <p:tag name="KSO_WM_UNIT_TYPE" val="k"/>
  <p:tag name="KSO_WM_BEAUTIFY_FLAG" val="#wm#"/>
</p:tagLst>
</file>

<file path=ppt/tags/tag7.xml><?xml version="1.0" encoding="utf-8"?>
<p:tagLst xmlns:p="http://schemas.openxmlformats.org/presentationml/2006/main">
  <p:tag name="KSO_WM_UNIT_INDEX" val="5"/>
  <p:tag name="KSO_WM_UNIT_TEXT_SUBTYPE" val="a"/>
  <p:tag name="KSO_WM_UNIT_SUBTYPE" val="a"/>
  <p:tag name="KSO_WM_UNIT_TYPE" val="f"/>
  <p:tag name="KSO_WM_BEAUTIFY_FLAG" val="#wm#"/>
</p:tagLst>
</file>

<file path=ppt/tags/tag70.xml><?xml version="1.0" encoding="utf-8"?>
<p:tagLst xmlns:p="http://schemas.openxmlformats.org/presentationml/2006/main">
  <p:tag name="KSO_WM_UNIT_INDEX" val="15"/>
  <p:tag name="KSO_WM_UNIT_TEXT_SUBTYPE" val="a"/>
  <p:tag name="KSO_WM_UNIT_SUBTYPE" val="a"/>
  <p:tag name="KSO_WM_UNIT_TYPE" val="f"/>
  <p:tag name="KSO_WM_BEAUTIFY_FLAG" val="#wm#"/>
</p:tagLst>
</file>

<file path=ppt/tags/tag71.xml><?xml version="1.0" encoding="utf-8"?>
<p:tagLst xmlns:p="http://schemas.openxmlformats.org/presentationml/2006/main">
  <p:tag name="KSO_WM_UNIT_INDEX" val="16"/>
  <p:tag name="KSO_WM_UNIT_TEXT_SUBTYPE" val="a"/>
  <p:tag name="KSO_WM_UNIT_SUBTYPE" val="a"/>
  <p:tag name="KSO_WM_UNIT_TYPE" val="f"/>
  <p:tag name="KSO_WM_BEAUTIFY_FLAG" val="#wm#"/>
</p:tagLst>
</file>

<file path=ppt/tags/tag72.xml><?xml version="1.0" encoding="utf-8"?>
<p:tagLst xmlns:p="http://schemas.openxmlformats.org/presentationml/2006/main">
  <p:tag name="KSO_WM_UNIT_INDEX" val="17"/>
  <p:tag name="KSO_WM_UNIT_TEXT_SUBTYPE" val="a"/>
  <p:tag name="KSO_WM_UNIT_SUBTYPE" val="a"/>
  <p:tag name="KSO_WM_UNIT_TYPE" val="f"/>
  <p:tag name="KSO_WM_BEAUTIFY_FLAG" val="#wm#"/>
</p:tagLst>
</file>

<file path=ppt/tags/tag73.xml><?xml version="1.0" encoding="utf-8"?>
<p:tagLst xmlns:p="http://schemas.openxmlformats.org/presentationml/2006/main">
  <p:tag name="KSO_WM_UNIT_INDEX" val="18"/>
  <p:tag name="KSO_WM_UNIT_TYPE" val="d"/>
  <p:tag name="KSO_WM_BEAUTIFY_FLAG" val="#wm#"/>
</p:tagLst>
</file>

<file path=ppt/tags/tag74.xml><?xml version="1.0" encoding="utf-8"?>
<p:tagLst xmlns:p="http://schemas.openxmlformats.org/presentationml/2006/main">
  <p:tag name="KSO_WM_UNIT_INDEX" val="19"/>
  <p:tag name="KSO_WM_UNIT_TYPE" val="k"/>
  <p:tag name="KSO_WM_BEAUTIFY_FLAG" val="#wm#"/>
</p:tagLst>
</file>

<file path=ppt/tags/tag75.xml><?xml version="1.0" encoding="utf-8"?>
<p:tagLst xmlns:p="http://schemas.openxmlformats.org/presentationml/2006/main">
  <p:tag name="KSO_WM_UNIT_INDEX" val="2"/>
  <p:tag name="KSO_WM_UNIT_TYPE" val="d"/>
  <p:tag name="KSO_WM_BEAUTIFY_FLAG" val="#wm#"/>
</p:tagLst>
</file>

<file path=ppt/tags/tag76.xml><?xml version="1.0" encoding="utf-8"?>
<p:tagLst xmlns:p="http://schemas.openxmlformats.org/presentationml/2006/main">
  <p:tag name="KSO_WM_UNIT_INDEX" val="2"/>
  <p:tag name="KSO_WM_UNIT_TYPE" val="d"/>
  <p:tag name="KSO_WM_BEAUTIFY_FLAG" val="#wm#"/>
</p:tagLst>
</file>

<file path=ppt/tags/tag77.xml><?xml version="1.0" encoding="utf-8"?>
<p:tagLst xmlns:p="http://schemas.openxmlformats.org/presentationml/2006/main">
  <p:tag name="KSO_WM_UNIT_INDEX" val="3"/>
  <p:tag name="KSO_WM_UNIT_TEXT_SUBTYPE" val="a"/>
  <p:tag name="KSO_WM_UNIT_SUBTYPE" val="a"/>
  <p:tag name="KSO_WM_UNIT_TYPE" val="f"/>
  <p:tag name="KSO_WM_BEAUTIFY_FLAG" val="#wm#"/>
</p:tagLst>
</file>

<file path=ppt/tags/tag78.xml><?xml version="1.0" encoding="utf-8"?>
<p:tagLst xmlns:p="http://schemas.openxmlformats.org/presentationml/2006/main">
  <p:tag name="KSO_WM_UNIT_INDEX" val="4"/>
  <p:tag name="KSO_WM_UNIT_TEXT_SUBTYPE" val="a"/>
  <p:tag name="KSO_WM_UNIT_SUBTYPE" val="a"/>
  <p:tag name="KSO_WM_UNIT_TYPE" val="f"/>
  <p:tag name="KSO_WM_BEAUTIFY_FLAG" val="#wm#"/>
</p:tagLst>
</file>

<file path=ppt/tags/tag79.xml><?xml version="1.0" encoding="utf-8"?>
<p:tagLst xmlns:p="http://schemas.openxmlformats.org/presentationml/2006/main">
  <p:tag name="KSO_WM_UNIT_INDEX" val="5"/>
  <p:tag name="KSO_WM_UNIT_TEXT_SUBTYPE" val="a"/>
  <p:tag name="KSO_WM_UNIT_SUBTYPE" val="a"/>
  <p:tag name="KSO_WM_UNIT_TYPE" val="f"/>
  <p:tag name="KSO_WM_BEAUTIFY_FLAG" val="#wm#"/>
</p:tagLst>
</file>

<file path=ppt/tags/tag8.xml><?xml version="1.0" encoding="utf-8"?>
<p:tagLst xmlns:p="http://schemas.openxmlformats.org/presentationml/2006/main">
  <p:tag name="KSO_WM_UNIT_INDEX" val="6"/>
  <p:tag name="KSO_WM_UNIT_TEXT_SUBTYPE" val="a"/>
  <p:tag name="KSO_WM_UNIT_SUBTYPE" val="a"/>
  <p:tag name="KSO_WM_UNIT_TYPE" val="f"/>
  <p:tag name="KSO_WM_BEAUTIFY_FLAG" val="#wm#"/>
</p:tagLst>
</file>

<file path=ppt/tags/tag80.xml><?xml version="1.0" encoding="utf-8"?>
<p:tagLst xmlns:p="http://schemas.openxmlformats.org/presentationml/2006/main">
  <p:tag name="KSO_WM_UNIT_INDEX" val="6"/>
  <p:tag name="KSO_WM_UNIT_TEXT_SUBTYPE" val="a"/>
  <p:tag name="KSO_WM_UNIT_SUBTYPE" val="a"/>
  <p:tag name="KSO_WM_UNIT_TYPE" val="f"/>
  <p:tag name="KSO_WM_BEAUTIFY_FLAG" val="#wm#"/>
</p:tagLst>
</file>

<file path=ppt/tags/tag81.xml><?xml version="1.0" encoding="utf-8"?>
<p:tagLst xmlns:p="http://schemas.openxmlformats.org/presentationml/2006/main">
  <p:tag name="KSO_WM_UNIT_INDEX" val="7"/>
  <p:tag name="KSO_WM_UNIT_TYPE" val="k"/>
  <p:tag name="KSO_WM_BEAUTIFY_FLAG" val="#wm#"/>
</p:tagLst>
</file>

<file path=ppt/tags/tag82.xml><?xml version="1.0" encoding="utf-8"?>
<p:tagLst xmlns:p="http://schemas.openxmlformats.org/presentationml/2006/main">
  <p:tag name="KSO_WM_UNIT_INDEX" val="8"/>
  <p:tag name="KSO_WM_UNIT_TYPE" val="b"/>
  <p:tag name="KSO_WM_BEAUTIFY_FLAG" val="#wm#"/>
</p:tagLst>
</file>

<file path=ppt/tags/tag83.xml><?xml version="1.0" encoding="utf-8"?>
<p:tagLst xmlns:p="http://schemas.openxmlformats.org/presentationml/2006/main">
  <p:tag name="KSO_WM_UNIT_INDEX" val="9"/>
  <p:tag name="KSO_WM_UNIT_TEXT_SUBTYPE" val="a"/>
  <p:tag name="KSO_WM_UNIT_SUBTYPE" val="a"/>
  <p:tag name="KSO_WM_UNIT_TYPE" val="f"/>
  <p:tag name="KSO_WM_BEAUTIFY_FLAG" val="#wm#"/>
</p:tagLst>
</file>

<file path=ppt/tags/tag84.xml><?xml version="1.0" encoding="utf-8"?>
<p:tagLst xmlns:p="http://schemas.openxmlformats.org/presentationml/2006/main">
  <p:tag name="KSO_WM_UNIT_INDEX" val="10"/>
  <p:tag name="KSO_WM_UNIT_TEXT_SUBTYPE" val="a"/>
  <p:tag name="KSO_WM_UNIT_SUBTYPE" val="a"/>
  <p:tag name="KSO_WM_UNIT_TYPE" val="f"/>
  <p:tag name="KSO_WM_BEAUTIFY_FLAG" val="#wm#"/>
</p:tagLst>
</file>

<file path=ppt/tags/tag85.xml><?xml version="1.0" encoding="utf-8"?>
<p:tagLst xmlns:p="http://schemas.openxmlformats.org/presentationml/2006/main">
  <p:tag name="KSO_WM_UNIT_INDEX" val="11"/>
  <p:tag name="KSO_WM_UNIT_TEXT_SUBTYPE" val="a"/>
  <p:tag name="KSO_WM_UNIT_SUBTYPE" val="a"/>
  <p:tag name="KSO_WM_UNIT_TYPE" val="f"/>
  <p:tag name="KSO_WM_BEAUTIFY_FLAG" val="#wm#"/>
</p:tagLst>
</file>

<file path=ppt/tags/tag86.xml><?xml version="1.0" encoding="utf-8"?>
<p:tagLst xmlns:p="http://schemas.openxmlformats.org/presentationml/2006/main">
  <p:tag name="KSO_WM_UNIT_INDEX" val="12"/>
  <p:tag name="KSO_WM_UNIT_TYPE" val="d"/>
  <p:tag name="KSO_WM_BEAUTIFY_FLAG" val="#wm#"/>
</p:tagLst>
</file>

<file path=ppt/tags/tag87.xml><?xml version="1.0" encoding="utf-8"?>
<p:tagLst xmlns:p="http://schemas.openxmlformats.org/presentationml/2006/main">
  <p:tag name="KSO_WM_UNIT_INDEX" val="13"/>
  <p:tag name="KSO_WM_UNIT_TYPE" val="d"/>
  <p:tag name="KSO_WM_BEAUTIFY_FLAG" val="#wm#"/>
</p:tagLst>
</file>

<file path=ppt/tags/tag88.xml><?xml version="1.0" encoding="utf-8"?>
<p:tagLst xmlns:p="http://schemas.openxmlformats.org/presentationml/2006/main">
  <p:tag name="KSO_WM_UNIT_INDEX" val="14"/>
  <p:tag name="KSO_WM_UNIT_TYPE" val="k"/>
  <p:tag name="KSO_WM_BEAUTIFY_FLAG" val="#wm#"/>
</p:tagLst>
</file>

<file path=ppt/tags/tag89.xml><?xml version="1.0" encoding="utf-8"?>
<p:tagLst xmlns:p="http://schemas.openxmlformats.org/presentationml/2006/main">
  <p:tag name="KSO_WM_UNIT_INDEX" val="15"/>
  <p:tag name="KSO_WM_UNIT_TEXT_SUBTYPE" val="a"/>
  <p:tag name="KSO_WM_UNIT_SUBTYPE" val="a"/>
  <p:tag name="KSO_WM_UNIT_TYPE" val="f"/>
  <p:tag name="KSO_WM_BEAUTIFY_FLAG" val="#wm#"/>
</p:tagLst>
</file>

<file path=ppt/tags/tag9.xml><?xml version="1.0" encoding="utf-8"?>
<p:tagLst xmlns:p="http://schemas.openxmlformats.org/presentationml/2006/main">
  <p:tag name="KSO_WM_UNIT_INDEX" val="1"/>
  <p:tag name="KSO_WM_UNIT_TYPE" val="a"/>
  <p:tag name="KSO_WM_BEAUTIFY_FLAG" val="#wm#"/>
  <p:tag name="KSO_WM_UNIT_TEXT" val="MTCNN (Sample_Code)"/>
</p:tagLst>
</file>

<file path=ppt/tags/tag90.xml><?xml version="1.0" encoding="utf-8"?>
<p:tagLst xmlns:p="http://schemas.openxmlformats.org/presentationml/2006/main">
  <p:tag name="KSO_WM_UNIT_INDEX" val="16"/>
  <p:tag name="KSO_WM_UNIT_TEXT_SUBTYPE" val="a"/>
  <p:tag name="KSO_WM_UNIT_SUBTYPE" val="a"/>
  <p:tag name="KSO_WM_UNIT_TYPE" val="f"/>
  <p:tag name="KSO_WM_BEAUTIFY_FLAG" val="#wm#"/>
</p:tagLst>
</file>

<file path=ppt/tags/tag91.xml><?xml version="1.0" encoding="utf-8"?>
<p:tagLst xmlns:p="http://schemas.openxmlformats.org/presentationml/2006/main">
  <p:tag name="KSO_WM_UNIT_INDEX" val="17"/>
  <p:tag name="KSO_WM_UNIT_TEXT_SUBTYPE" val="a"/>
  <p:tag name="KSO_WM_UNIT_SUBTYPE" val="a"/>
  <p:tag name="KSO_WM_UNIT_TYPE" val="f"/>
  <p:tag name="KSO_WM_BEAUTIFY_FLAG" val="#wm#"/>
</p:tagLst>
</file>

<file path=ppt/tags/tag92.xml><?xml version="1.0" encoding="utf-8"?>
<p:tagLst xmlns:p="http://schemas.openxmlformats.org/presentationml/2006/main">
  <p:tag name="KSO_WM_UNIT_INDEX" val="18"/>
  <p:tag name="KSO_WM_UNIT_TYPE" val="d"/>
  <p:tag name="KSO_WM_BEAUTIFY_FLAG" val="#wm#"/>
</p:tagLst>
</file>

<file path=ppt/tags/tag93.xml><?xml version="1.0" encoding="utf-8"?>
<p:tagLst xmlns:p="http://schemas.openxmlformats.org/presentationml/2006/main">
  <p:tag name="KSO_WM_UNIT_INDEX" val="19"/>
  <p:tag name="KSO_WM_UNIT_TYPE" val="k"/>
  <p:tag name="KSO_WM_BEAUTIFY_FLAG" val="#wm#"/>
</p:tagLst>
</file>

<file path=ppt/tags/tag94.xml><?xml version="1.0" encoding="utf-8"?>
<p:tagLst xmlns:p="http://schemas.openxmlformats.org/presentationml/2006/main">
  <p:tag name="KSO_WM_UNIT_INDEX" val="15"/>
  <p:tag name="KSO_WM_UNIT_TEXT_SUBTYPE" val="a"/>
  <p:tag name="KSO_WM_UNIT_SUBTYPE" val="a"/>
  <p:tag name="KSO_WM_UNIT_TYPE" val="f"/>
  <p:tag name="KSO_WM_BEAUTIFY_FLAG" val="#wm#"/>
</p:tagLst>
</file>

<file path=ppt/tags/tag95.xml><?xml version="1.0" encoding="utf-8"?>
<p:tagLst xmlns:p="http://schemas.openxmlformats.org/presentationml/2006/main">
  <p:tag name="KSO_WM_UNIT_INDEX" val="16"/>
  <p:tag name="KSO_WM_UNIT_TEXT_SUBTYPE" val="a"/>
  <p:tag name="KSO_WM_UNIT_SUBTYPE" val="a"/>
  <p:tag name="KSO_WM_UNIT_TYPE" val="f"/>
  <p:tag name="KSO_WM_BEAUTIFY_FLAG" val="#wm#"/>
</p:tagLst>
</file>

<file path=ppt/tags/tag96.xml><?xml version="1.0" encoding="utf-8"?>
<p:tagLst xmlns:p="http://schemas.openxmlformats.org/presentationml/2006/main">
  <p:tag name="KSO_WM_UNIT_INDEX" val="17"/>
  <p:tag name="KSO_WM_UNIT_TEXT_SUBTYPE" val="a"/>
  <p:tag name="KSO_WM_UNIT_SUBTYPE" val="a"/>
  <p:tag name="KSO_WM_UNIT_TYPE" val="f"/>
  <p:tag name="KSO_WM_BEAUTIFY_FLAG" val="#wm#"/>
</p:tagLst>
</file>

<file path=ppt/tags/tag97.xml><?xml version="1.0" encoding="utf-8"?>
<p:tagLst xmlns:p="http://schemas.openxmlformats.org/presentationml/2006/main">
  <p:tag name="KSO_WM_UNIT_INDEX" val="1"/>
  <p:tag name="KSO_WM_UNIT_TEXT_SUBTYPE" val="a"/>
  <p:tag name="KSO_WM_UNIT_SUBTYPE" val="a"/>
  <p:tag name="KSO_WM_UNIT_TYPE" val="f"/>
  <p:tag name="KSO_WM_BEAUTIFY_FLAG" val="#wm#"/>
</p:tagLst>
</file>

<file path=ppt/tags/tag98.xml><?xml version="1.0" encoding="utf-8"?>
<p:tagLst xmlns:p="http://schemas.openxmlformats.org/presentationml/2006/main">
  <p:tag name="KSO_WM_UNIT_INDEX" val="2"/>
  <p:tag name="KSO_WM_UNIT_TEXT_SUBTYPE" val="a"/>
  <p:tag name="KSO_WM_UNIT_SUBTYPE" val="a"/>
  <p:tag name="KSO_WM_UNIT_TYPE" val="f"/>
  <p:tag name="KSO_WM_BEAUTIFY_FLAG" val="#wm#"/>
</p:tagLst>
</file>

<file path=ppt/tags/tag99.xml><?xml version="1.0" encoding="utf-8"?>
<p:tagLst xmlns:p="http://schemas.openxmlformats.org/presentationml/2006/main">
  <p:tag name="KSO_WM_UNIT_INDEX" val="4"/>
  <p:tag name="KSO_WM_UNIT_TYPE" val="d"/>
  <p:tag name="KSO_WM_BEAUTIFY_FLAG" val="#wm#"/>
</p:tagLst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2">
      <a:majorFont>
        <a:latin typeface="Calibri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HG明朝B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A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270000"/>
              </a:schemeClr>
            </a:gs>
            <a:gs pos="25000">
              <a:schemeClr val="phClr">
                <a:tint val="60000"/>
                <a:satMod val="300000"/>
              </a:schemeClr>
            </a:gs>
            <a:gs pos="100000">
              <a:schemeClr val="phClr">
                <a:tint val="29000"/>
                <a:satMod val="40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5000"/>
                <a:satMod val="155000"/>
              </a:schemeClr>
            </a:gs>
            <a:gs pos="60000">
              <a:schemeClr val="phClr">
                <a:shade val="95000"/>
                <a:satMod val="150000"/>
              </a:schemeClr>
            </a:gs>
            <a:gs pos="100000">
              <a:schemeClr val="phClr">
                <a:tint val="87000"/>
                <a:satMod val="2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atMod val="150000"/>
            </a:schemeClr>
          </a:solidFill>
          <a:prstDash val="solid"/>
        </a:ln>
        <a:ln w="425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2000000"/>
            </a:lightRig>
          </a:scene3d>
          <a:sp3d prstMaterial="powder">
            <a:bevelT h="50800"/>
          </a:sp3d>
        </a:effectStyle>
      </a:effectStyleLst>
      <a:bgFillStyleLst>
        <a:noFill/>
        <a:noFill/>
        <a:noFill/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5883</Words>
  <Application>WPS Presentation</Application>
  <PresentationFormat>Widescreen</PresentationFormat>
  <Paragraphs>302</Paragraphs>
  <Slides>33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33</vt:i4>
      </vt:variant>
    </vt:vector>
  </HeadingPairs>
  <TitlesOfParts>
    <vt:vector size="48" baseType="lpstr">
      <vt:lpstr>Arial</vt:lpstr>
      <vt:lpstr>SimSun</vt:lpstr>
      <vt:lpstr>Wingdings</vt:lpstr>
      <vt:lpstr>UTM Caviar</vt:lpstr>
      <vt:lpstr>Roboto</vt:lpstr>
      <vt:lpstr>Times New Roman</vt:lpstr>
      <vt:lpstr>UD Digi Kyokasho NK-B</vt:lpstr>
      <vt:lpstr>Bahnschrift</vt:lpstr>
      <vt:lpstr>Microsoft YaHei</vt:lpstr>
      <vt:lpstr>Arial Unicode MS</vt:lpstr>
      <vt:lpstr>Cambria</vt:lpstr>
      <vt:lpstr>Calibri</vt:lpstr>
      <vt:lpstr>Bahnschrift SemiBold</vt:lpstr>
      <vt:lpstr>Yu Gothic UI Semilight</vt:lpstr>
      <vt:lpstr>1_Office Theme</vt:lpstr>
      <vt:lpstr>FACE RECOGNITION</vt:lpstr>
      <vt:lpstr>Nội dung chính</vt:lpstr>
      <vt:lpstr>PowerPoint 演示文稿</vt:lpstr>
      <vt:lpstr>1. Giới thiệu </vt:lpstr>
      <vt:lpstr>1. Giới thiệu </vt:lpstr>
      <vt:lpstr>1. Giới thiệu </vt:lpstr>
      <vt:lpstr>1. Giới thiệu </vt:lpstr>
      <vt:lpstr>PowerPoint 演示文稿</vt:lpstr>
      <vt:lpstr>PowerPoint 演示文稿</vt:lpstr>
      <vt:lpstr>PowerPoint 演示文稿</vt:lpstr>
      <vt:lpstr>PowerPoint 演示文稿</vt:lpstr>
      <vt:lpstr>1. Giới thiệu</vt:lpstr>
      <vt:lpstr>1. Giới thiệu</vt:lpstr>
      <vt:lpstr>1. Giới thiệu</vt:lpstr>
      <vt:lpstr>1. Giới thiệu</vt:lpstr>
      <vt:lpstr>1. Giới thiệu</vt:lpstr>
      <vt:lpstr>1. Giới thiệu</vt:lpstr>
      <vt:lpstr>1. Giới thiệu</vt:lpstr>
      <vt:lpstr>Struct Pipeline</vt:lpstr>
      <vt:lpstr>PowerPoint 演示文稿</vt:lpstr>
      <vt:lpstr>2.1 FaceNet_Lecture</vt:lpstr>
      <vt:lpstr>2.2 Facenet_SampleCode</vt:lpstr>
      <vt:lpstr>PowerPoint 演示文稿</vt:lpstr>
      <vt:lpstr>3.1 MTCNN_SampleCode</vt:lpstr>
      <vt:lpstr>PowerPoint 演示文稿</vt:lpstr>
      <vt:lpstr>4.1 SVM_lecture</vt:lpstr>
      <vt:lpstr>4.1 SVM_lecture</vt:lpstr>
      <vt:lpstr>4.1 SVM_lecture</vt:lpstr>
      <vt:lpstr>4.1 SVM_lecture</vt:lpstr>
      <vt:lpstr>4.2 SVM_SampleCode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WPS Presentation</dc:title>
  <dc:creator>QUOC THANG</dc:creator>
  <cp:lastModifiedBy>khoal</cp:lastModifiedBy>
  <cp:revision>36</cp:revision>
  <dcterms:created xsi:type="dcterms:W3CDTF">2024-04-20T17:26:00Z</dcterms:created>
  <dcterms:modified xsi:type="dcterms:W3CDTF">2025-07-21T01:24:36Z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52DDDEE3071745558BB21BC3CDE84F8B_12</vt:lpwstr>
  </property>
  <property fmtid="{D5CDD505-2E9C-101B-9397-08002B2CF9AE}" pid="3" name="KSOProductBuildVer">
    <vt:lpwstr>2057-12.2.0.21936</vt:lpwstr>
  </property>
</Properties>
</file>